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Helvetica Neue"/>
      <p:regular r:id="rId24"/>
      <p:bold r:id="rId25"/>
      <p:italic r:id="rId26"/>
      <p:boldItalic r:id="rId27"/>
    </p:embeddedFont>
    <p:embeddedFont>
      <p:font typeface="Helvetica Neue Light"/>
      <p:regular r:id="rId28"/>
      <p:bold r:id="rId29"/>
      <p:italic r:id="rId30"/>
      <p:boldItalic r:id="rId31"/>
    </p:embeddedFont>
    <p:embeddedFont>
      <p:font typeface="Nunito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HelveticaNeue-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schemas.openxmlformats.org/officeDocument/2006/relationships/font" Target="fonts/HelveticaNeueLight-regular.fntdata"/><Relationship Id="rId27"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Light-boldItalic.fntdata"/><Relationship Id="rId30" Type="http://schemas.openxmlformats.org/officeDocument/2006/relationships/font" Target="fonts/HelveticaNeueLight-italic.fntdata"/><Relationship Id="rId11" Type="http://schemas.openxmlformats.org/officeDocument/2006/relationships/slide" Target="slides/slide7.xml"/><Relationship Id="rId33" Type="http://schemas.openxmlformats.org/officeDocument/2006/relationships/font" Target="fonts/NunitoSans-bold.fntdata"/><Relationship Id="rId10" Type="http://schemas.openxmlformats.org/officeDocument/2006/relationships/slide" Target="slides/slide6.xml"/><Relationship Id="rId32" Type="http://schemas.openxmlformats.org/officeDocument/2006/relationships/font" Target="fonts/NunitoSans-regular.fntdata"/><Relationship Id="rId13" Type="http://schemas.openxmlformats.org/officeDocument/2006/relationships/slide" Target="slides/slide9.xml"/><Relationship Id="rId35" Type="http://schemas.openxmlformats.org/officeDocument/2006/relationships/font" Target="fonts/NunitoSans-boldItalic.fntdata"/><Relationship Id="rId12" Type="http://schemas.openxmlformats.org/officeDocument/2006/relationships/slide" Target="slides/slide8.xml"/><Relationship Id="rId34" Type="http://schemas.openxmlformats.org/officeDocument/2006/relationships/font" Target="fonts/NunitoSans-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7c8fe1a189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c8fe1a18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d9225bee4_1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d9225bee4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d970b3420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d970b342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7c8fe1a189_0_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7c8fe1a18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7c8fe1a189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7c8fe1a18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6d9225bee4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6d9225bee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767147b60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767147b6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6d9225bee4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d9225bee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767147b60b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767147b60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767147b60b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767147b60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6d8d089798_1_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6d8d089798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7c8fe1a189_5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c8fe1a189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c8fe1a189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c8fe1a18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6d8d089798_1_1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6d8d089798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d970b3420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d970b342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6d9225bee4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d9225bee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6d8d089798_1_1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6d8d089798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10" name="Shape 10"/>
        <p:cNvGrpSpPr/>
        <p:nvPr/>
      </p:nvGrpSpPr>
      <p:grpSpPr>
        <a:xfrm>
          <a:off x="0" y="0"/>
          <a:ext cx="0" cy="0"/>
          <a:chOff x="0" y="0"/>
          <a:chExt cx="0" cy="0"/>
        </a:xfrm>
      </p:grpSpPr>
      <p:sp>
        <p:nvSpPr>
          <p:cNvPr id="11" name="Google Shape;11;p2"/>
          <p:cNvSpPr/>
          <p:nvPr/>
        </p:nvSpPr>
        <p:spPr>
          <a:xfrm flipH="1">
            <a:off x="-688"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68925" y="2387250"/>
            <a:ext cx="3636600" cy="2259000"/>
          </a:xfrm>
          <a:prstGeom prst="rect">
            <a:avLst/>
          </a:prstGeom>
        </p:spPr>
        <p:txBody>
          <a:bodyPr anchorCtr="0" anchor="t" bIns="91425" lIns="91425" spcFirstLastPara="1" rIns="91425" wrap="square" tIns="91425">
            <a:noAutofit/>
          </a:bodyPr>
          <a:lstStyle>
            <a:lvl1pPr lvl="0">
              <a:spcBef>
                <a:spcPts val="0"/>
              </a:spcBef>
              <a:spcAft>
                <a:spcPts val="0"/>
              </a:spcAft>
              <a:buClr>
                <a:srgbClr val="5CC0C4"/>
              </a:buClr>
              <a:buSzPts val="3000"/>
              <a:buNone/>
              <a:defRPr b="1" sz="3000">
                <a:solidFill>
                  <a:srgbClr val="5CC0C4"/>
                </a:solidFill>
              </a:defRPr>
            </a:lvl1pPr>
            <a:lvl2pPr lvl="1">
              <a:spcBef>
                <a:spcPts val="0"/>
              </a:spcBef>
              <a:spcAft>
                <a:spcPts val="0"/>
              </a:spcAft>
              <a:buClr>
                <a:srgbClr val="F67031"/>
              </a:buClr>
              <a:buSzPts val="3000"/>
              <a:buNone/>
              <a:defRPr b="1" sz="3000">
                <a:solidFill>
                  <a:srgbClr val="F67031"/>
                </a:solidFill>
              </a:defRPr>
            </a:lvl2pPr>
            <a:lvl3pPr lvl="2">
              <a:spcBef>
                <a:spcPts val="0"/>
              </a:spcBef>
              <a:spcAft>
                <a:spcPts val="0"/>
              </a:spcAft>
              <a:buClr>
                <a:srgbClr val="F67031"/>
              </a:buClr>
              <a:buSzPts val="3000"/>
              <a:buNone/>
              <a:defRPr b="1" sz="3000">
                <a:solidFill>
                  <a:srgbClr val="F67031"/>
                </a:solidFill>
              </a:defRPr>
            </a:lvl3pPr>
            <a:lvl4pPr lvl="3">
              <a:spcBef>
                <a:spcPts val="0"/>
              </a:spcBef>
              <a:spcAft>
                <a:spcPts val="0"/>
              </a:spcAft>
              <a:buClr>
                <a:srgbClr val="F67031"/>
              </a:buClr>
              <a:buSzPts val="3000"/>
              <a:buNone/>
              <a:defRPr b="1" sz="3000">
                <a:solidFill>
                  <a:srgbClr val="F67031"/>
                </a:solidFill>
              </a:defRPr>
            </a:lvl4pPr>
            <a:lvl5pPr lvl="4">
              <a:spcBef>
                <a:spcPts val="0"/>
              </a:spcBef>
              <a:spcAft>
                <a:spcPts val="0"/>
              </a:spcAft>
              <a:buClr>
                <a:srgbClr val="F67031"/>
              </a:buClr>
              <a:buSzPts val="3000"/>
              <a:buNone/>
              <a:defRPr b="1" sz="3000">
                <a:solidFill>
                  <a:srgbClr val="F67031"/>
                </a:solidFill>
              </a:defRPr>
            </a:lvl5pPr>
            <a:lvl6pPr lvl="5">
              <a:spcBef>
                <a:spcPts val="0"/>
              </a:spcBef>
              <a:spcAft>
                <a:spcPts val="0"/>
              </a:spcAft>
              <a:buClr>
                <a:srgbClr val="F67031"/>
              </a:buClr>
              <a:buSzPts val="3000"/>
              <a:buNone/>
              <a:defRPr b="1" sz="3000">
                <a:solidFill>
                  <a:srgbClr val="F67031"/>
                </a:solidFill>
              </a:defRPr>
            </a:lvl6pPr>
            <a:lvl7pPr lvl="6">
              <a:spcBef>
                <a:spcPts val="0"/>
              </a:spcBef>
              <a:spcAft>
                <a:spcPts val="0"/>
              </a:spcAft>
              <a:buClr>
                <a:srgbClr val="F67031"/>
              </a:buClr>
              <a:buSzPts val="3000"/>
              <a:buNone/>
              <a:defRPr b="1" sz="3000">
                <a:solidFill>
                  <a:srgbClr val="F67031"/>
                </a:solidFill>
              </a:defRPr>
            </a:lvl7pPr>
            <a:lvl8pPr lvl="7">
              <a:spcBef>
                <a:spcPts val="0"/>
              </a:spcBef>
              <a:spcAft>
                <a:spcPts val="0"/>
              </a:spcAft>
              <a:buClr>
                <a:srgbClr val="F67031"/>
              </a:buClr>
              <a:buSzPts val="3000"/>
              <a:buNone/>
              <a:defRPr b="1" sz="3000">
                <a:solidFill>
                  <a:srgbClr val="F67031"/>
                </a:solidFill>
              </a:defRPr>
            </a:lvl8pPr>
            <a:lvl9pPr lvl="8">
              <a:spcBef>
                <a:spcPts val="0"/>
              </a:spcBef>
              <a:spcAft>
                <a:spcPts val="0"/>
              </a:spcAft>
              <a:buClr>
                <a:srgbClr val="F67031"/>
              </a:buClr>
              <a:buSzPts val="3000"/>
              <a:buNone/>
              <a:defRPr b="1" sz="3000">
                <a:solidFill>
                  <a:srgbClr val="F67031"/>
                </a:solidFill>
              </a:defRPr>
            </a:lvl9pPr>
          </a:lstStyle>
          <a:p/>
        </p:txBody>
      </p:sp>
      <p:sp>
        <p:nvSpPr>
          <p:cNvPr id="13" name="Google Shape;13;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34724" y="4404300"/>
            <a:ext cx="1272452" cy="5534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69" name="Shape 69"/>
        <p:cNvGrpSpPr/>
        <p:nvPr/>
      </p:nvGrpSpPr>
      <p:grpSpPr>
        <a:xfrm>
          <a:off x="0" y="0"/>
          <a:ext cx="0" cy="0"/>
          <a:chOff x="0" y="0"/>
          <a:chExt cx="0" cy="0"/>
        </a:xfrm>
      </p:grpSpPr>
      <p:sp>
        <p:nvSpPr>
          <p:cNvPr id="70" name="Google Shape;70;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 name="Google Shape;71;p11"/>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73" name="Google Shape;73;p11"/>
          <p:cNvSpPr txBox="1"/>
          <p:nvPr>
            <p:ph idx="1" type="body"/>
          </p:nvPr>
        </p:nvSpPr>
        <p:spPr>
          <a:xfrm>
            <a:off x="3062200" y="575500"/>
            <a:ext cx="2730000" cy="3981000"/>
          </a:xfrm>
          <a:prstGeom prst="rect">
            <a:avLst/>
          </a:prstGeom>
        </p:spPr>
        <p:txBody>
          <a:bodyPr anchorCtr="0" anchor="t" bIns="91425" lIns="91425" spcFirstLastPara="1" rIns="91425" wrap="square" tIns="91425">
            <a:noAutofit/>
          </a:bodyPr>
          <a:lstStyle>
            <a:lvl1pPr indent="-298450" lvl="0" marL="457200">
              <a:spcBef>
                <a:spcPts val="60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74" name="Google Shape;74;p11"/>
          <p:cNvSpPr txBox="1"/>
          <p:nvPr>
            <p:ph idx="2" type="body"/>
          </p:nvPr>
        </p:nvSpPr>
        <p:spPr>
          <a:xfrm>
            <a:off x="5956701" y="575500"/>
            <a:ext cx="2730000" cy="3981000"/>
          </a:xfrm>
          <a:prstGeom prst="rect">
            <a:avLst/>
          </a:prstGeom>
        </p:spPr>
        <p:txBody>
          <a:bodyPr anchorCtr="0" anchor="t" bIns="91425" lIns="91425" spcFirstLastPara="1" rIns="91425" wrap="square" tIns="91425">
            <a:noAutofit/>
          </a:bodyPr>
          <a:lstStyle>
            <a:lvl1pPr indent="-298450" lvl="0" marL="457200">
              <a:spcBef>
                <a:spcPts val="60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75" name="Google Shape;75;p1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bg>
      <p:bgPr>
        <a:solidFill>
          <a:srgbClr val="5CC0C4"/>
        </a:solidFill>
      </p:bgPr>
    </p:bg>
    <p:spTree>
      <p:nvGrpSpPr>
        <p:cNvPr id="76" name="Shape 76"/>
        <p:cNvGrpSpPr/>
        <p:nvPr/>
      </p:nvGrpSpPr>
      <p:grpSpPr>
        <a:xfrm>
          <a:off x="0" y="0"/>
          <a:ext cx="0" cy="0"/>
          <a:chOff x="0" y="0"/>
          <a:chExt cx="0" cy="0"/>
        </a:xfrm>
      </p:grpSpPr>
      <p:sp>
        <p:nvSpPr>
          <p:cNvPr id="77" name="Google Shape;77;p12"/>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8" name="Google Shape;78;p12"/>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2"/>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80" name="Google Shape;80;p12"/>
          <p:cNvSpPr txBox="1"/>
          <p:nvPr>
            <p:ph idx="1" type="body"/>
          </p:nvPr>
        </p:nvSpPr>
        <p:spPr>
          <a:xfrm>
            <a:off x="3069325" y="575500"/>
            <a:ext cx="1789800" cy="3981000"/>
          </a:xfrm>
          <a:prstGeom prst="rect">
            <a:avLst/>
          </a:prstGeom>
        </p:spPr>
        <p:txBody>
          <a:bodyPr anchorCtr="0" anchor="t" bIns="91425" lIns="91425" spcFirstLastPara="1" rIns="91425" wrap="square" tIns="91425">
            <a:noAutofit/>
          </a:bodyPr>
          <a:lstStyle>
            <a:lvl1pPr indent="-285750" lvl="0" marL="457200" rtl="0">
              <a:spcBef>
                <a:spcPts val="600"/>
              </a:spcBef>
              <a:spcAft>
                <a:spcPts val="0"/>
              </a:spcAft>
              <a:buSzPts val="900"/>
              <a:buChar char="▪"/>
              <a:defRPr sz="900"/>
            </a:lvl1pPr>
            <a:lvl2pPr indent="-285750" lvl="1" marL="914400" rtl="0">
              <a:spcBef>
                <a:spcPts val="0"/>
              </a:spcBef>
              <a:spcAft>
                <a:spcPts val="0"/>
              </a:spcAft>
              <a:buSzPts val="900"/>
              <a:buChar char="-"/>
              <a:defRPr sz="900"/>
            </a:lvl2pPr>
            <a:lvl3pPr indent="-285750" lvl="2" marL="1371600" rtl="0">
              <a:spcBef>
                <a:spcPts val="0"/>
              </a:spcBef>
              <a:spcAft>
                <a:spcPts val="0"/>
              </a:spcAft>
              <a:buSzPts val="900"/>
              <a:buChar char="-"/>
              <a:defRPr sz="900"/>
            </a:lvl3pPr>
            <a:lvl4pPr indent="-285750" lvl="3" marL="1828800" rtl="0">
              <a:spcBef>
                <a:spcPts val="0"/>
              </a:spcBef>
              <a:spcAft>
                <a:spcPts val="0"/>
              </a:spcAft>
              <a:buSzPts val="900"/>
              <a:buChar char="-"/>
              <a:defRPr sz="900"/>
            </a:lvl4pPr>
            <a:lvl5pPr indent="-285750" lvl="4" marL="2286000" rtl="0">
              <a:spcBef>
                <a:spcPts val="0"/>
              </a:spcBef>
              <a:spcAft>
                <a:spcPts val="0"/>
              </a:spcAft>
              <a:buSzPts val="900"/>
              <a:buChar char="-"/>
              <a:defRPr sz="900"/>
            </a:lvl5pPr>
            <a:lvl6pPr indent="-285750" lvl="5" marL="2743200" rtl="0">
              <a:spcBef>
                <a:spcPts val="0"/>
              </a:spcBef>
              <a:spcAft>
                <a:spcPts val="0"/>
              </a:spcAft>
              <a:buSzPts val="900"/>
              <a:buChar char="-"/>
              <a:defRPr sz="900"/>
            </a:lvl6pPr>
            <a:lvl7pPr indent="-285750" lvl="6" marL="3200400" rtl="0">
              <a:spcBef>
                <a:spcPts val="0"/>
              </a:spcBef>
              <a:spcAft>
                <a:spcPts val="0"/>
              </a:spcAft>
              <a:buSzPts val="900"/>
              <a:buChar char="-"/>
              <a:defRPr sz="900"/>
            </a:lvl7pPr>
            <a:lvl8pPr indent="-285750" lvl="7" marL="3657600" rtl="0">
              <a:spcBef>
                <a:spcPts val="0"/>
              </a:spcBef>
              <a:spcAft>
                <a:spcPts val="0"/>
              </a:spcAft>
              <a:buSzPts val="900"/>
              <a:buChar char="-"/>
              <a:defRPr sz="900"/>
            </a:lvl8pPr>
            <a:lvl9pPr indent="-285750" lvl="8" marL="4114800" rtl="0">
              <a:spcBef>
                <a:spcPts val="0"/>
              </a:spcBef>
              <a:spcAft>
                <a:spcPts val="0"/>
              </a:spcAft>
              <a:buSzPts val="900"/>
              <a:buChar char="-"/>
              <a:defRPr sz="900"/>
            </a:lvl9pPr>
          </a:lstStyle>
          <a:p/>
        </p:txBody>
      </p:sp>
      <p:sp>
        <p:nvSpPr>
          <p:cNvPr id="81" name="Google Shape;81;p12"/>
          <p:cNvSpPr txBox="1"/>
          <p:nvPr>
            <p:ph idx="2" type="body"/>
          </p:nvPr>
        </p:nvSpPr>
        <p:spPr>
          <a:xfrm>
            <a:off x="4951006" y="575500"/>
            <a:ext cx="1789800" cy="3981000"/>
          </a:xfrm>
          <a:prstGeom prst="rect">
            <a:avLst/>
          </a:prstGeom>
        </p:spPr>
        <p:txBody>
          <a:bodyPr anchorCtr="0" anchor="t" bIns="91425" lIns="91425" spcFirstLastPara="1" rIns="91425" wrap="square" tIns="91425">
            <a:noAutofit/>
          </a:bodyPr>
          <a:lstStyle>
            <a:lvl1pPr indent="-285750" lvl="0" marL="457200" rtl="0">
              <a:spcBef>
                <a:spcPts val="600"/>
              </a:spcBef>
              <a:spcAft>
                <a:spcPts val="0"/>
              </a:spcAft>
              <a:buSzPts val="900"/>
              <a:buChar char="▪"/>
              <a:defRPr sz="900"/>
            </a:lvl1pPr>
            <a:lvl2pPr indent="-285750" lvl="1" marL="914400" rtl="0">
              <a:spcBef>
                <a:spcPts val="0"/>
              </a:spcBef>
              <a:spcAft>
                <a:spcPts val="0"/>
              </a:spcAft>
              <a:buSzPts val="900"/>
              <a:buChar char="-"/>
              <a:defRPr sz="900"/>
            </a:lvl2pPr>
            <a:lvl3pPr indent="-285750" lvl="2" marL="1371600" rtl="0">
              <a:spcBef>
                <a:spcPts val="0"/>
              </a:spcBef>
              <a:spcAft>
                <a:spcPts val="0"/>
              </a:spcAft>
              <a:buSzPts val="900"/>
              <a:buChar char="-"/>
              <a:defRPr sz="900"/>
            </a:lvl3pPr>
            <a:lvl4pPr indent="-285750" lvl="3" marL="1828800" rtl="0">
              <a:spcBef>
                <a:spcPts val="0"/>
              </a:spcBef>
              <a:spcAft>
                <a:spcPts val="0"/>
              </a:spcAft>
              <a:buSzPts val="900"/>
              <a:buChar char="-"/>
              <a:defRPr sz="900"/>
            </a:lvl4pPr>
            <a:lvl5pPr indent="-285750" lvl="4" marL="2286000" rtl="0">
              <a:spcBef>
                <a:spcPts val="0"/>
              </a:spcBef>
              <a:spcAft>
                <a:spcPts val="0"/>
              </a:spcAft>
              <a:buSzPts val="900"/>
              <a:buChar char="-"/>
              <a:defRPr sz="900"/>
            </a:lvl5pPr>
            <a:lvl6pPr indent="-285750" lvl="5" marL="2743200" rtl="0">
              <a:spcBef>
                <a:spcPts val="0"/>
              </a:spcBef>
              <a:spcAft>
                <a:spcPts val="0"/>
              </a:spcAft>
              <a:buSzPts val="900"/>
              <a:buChar char="-"/>
              <a:defRPr sz="900"/>
            </a:lvl6pPr>
            <a:lvl7pPr indent="-285750" lvl="6" marL="3200400" rtl="0">
              <a:spcBef>
                <a:spcPts val="0"/>
              </a:spcBef>
              <a:spcAft>
                <a:spcPts val="0"/>
              </a:spcAft>
              <a:buSzPts val="900"/>
              <a:buChar char="-"/>
              <a:defRPr sz="900"/>
            </a:lvl7pPr>
            <a:lvl8pPr indent="-285750" lvl="7" marL="3657600" rtl="0">
              <a:spcBef>
                <a:spcPts val="0"/>
              </a:spcBef>
              <a:spcAft>
                <a:spcPts val="0"/>
              </a:spcAft>
              <a:buSzPts val="900"/>
              <a:buChar char="-"/>
              <a:defRPr sz="900"/>
            </a:lvl8pPr>
            <a:lvl9pPr indent="-285750" lvl="8" marL="4114800" rtl="0">
              <a:spcBef>
                <a:spcPts val="0"/>
              </a:spcBef>
              <a:spcAft>
                <a:spcPts val="0"/>
              </a:spcAft>
              <a:buSzPts val="900"/>
              <a:buChar char="-"/>
              <a:defRPr sz="900"/>
            </a:lvl9pPr>
          </a:lstStyle>
          <a:p/>
        </p:txBody>
      </p:sp>
      <p:sp>
        <p:nvSpPr>
          <p:cNvPr id="82" name="Google Shape;82;p12"/>
          <p:cNvSpPr txBox="1"/>
          <p:nvPr>
            <p:ph idx="3" type="body"/>
          </p:nvPr>
        </p:nvSpPr>
        <p:spPr>
          <a:xfrm>
            <a:off x="6832686" y="575500"/>
            <a:ext cx="1789800" cy="3981000"/>
          </a:xfrm>
          <a:prstGeom prst="rect">
            <a:avLst/>
          </a:prstGeom>
        </p:spPr>
        <p:txBody>
          <a:bodyPr anchorCtr="0" anchor="t" bIns="91425" lIns="91425" spcFirstLastPara="1" rIns="91425" wrap="square" tIns="91425">
            <a:noAutofit/>
          </a:bodyPr>
          <a:lstStyle>
            <a:lvl1pPr indent="-285750" lvl="0" marL="457200" rtl="0">
              <a:spcBef>
                <a:spcPts val="600"/>
              </a:spcBef>
              <a:spcAft>
                <a:spcPts val="0"/>
              </a:spcAft>
              <a:buSzPts val="900"/>
              <a:buChar char="▪"/>
              <a:defRPr sz="900"/>
            </a:lvl1pPr>
            <a:lvl2pPr indent="-285750" lvl="1" marL="914400" rtl="0">
              <a:spcBef>
                <a:spcPts val="0"/>
              </a:spcBef>
              <a:spcAft>
                <a:spcPts val="0"/>
              </a:spcAft>
              <a:buSzPts val="900"/>
              <a:buChar char="-"/>
              <a:defRPr sz="900"/>
            </a:lvl2pPr>
            <a:lvl3pPr indent="-285750" lvl="2" marL="1371600" rtl="0">
              <a:spcBef>
                <a:spcPts val="0"/>
              </a:spcBef>
              <a:spcAft>
                <a:spcPts val="0"/>
              </a:spcAft>
              <a:buSzPts val="900"/>
              <a:buChar char="-"/>
              <a:defRPr sz="900"/>
            </a:lvl3pPr>
            <a:lvl4pPr indent="-285750" lvl="3" marL="1828800" rtl="0">
              <a:spcBef>
                <a:spcPts val="0"/>
              </a:spcBef>
              <a:spcAft>
                <a:spcPts val="0"/>
              </a:spcAft>
              <a:buSzPts val="900"/>
              <a:buChar char="-"/>
              <a:defRPr sz="900"/>
            </a:lvl4pPr>
            <a:lvl5pPr indent="-285750" lvl="4" marL="2286000" rtl="0">
              <a:spcBef>
                <a:spcPts val="0"/>
              </a:spcBef>
              <a:spcAft>
                <a:spcPts val="0"/>
              </a:spcAft>
              <a:buSzPts val="900"/>
              <a:buChar char="-"/>
              <a:defRPr sz="900"/>
            </a:lvl5pPr>
            <a:lvl6pPr indent="-285750" lvl="5" marL="2743200" rtl="0">
              <a:spcBef>
                <a:spcPts val="0"/>
              </a:spcBef>
              <a:spcAft>
                <a:spcPts val="0"/>
              </a:spcAft>
              <a:buSzPts val="900"/>
              <a:buChar char="-"/>
              <a:defRPr sz="900"/>
            </a:lvl6pPr>
            <a:lvl7pPr indent="-285750" lvl="6" marL="3200400" rtl="0">
              <a:spcBef>
                <a:spcPts val="0"/>
              </a:spcBef>
              <a:spcAft>
                <a:spcPts val="0"/>
              </a:spcAft>
              <a:buSzPts val="900"/>
              <a:buChar char="-"/>
              <a:defRPr sz="900"/>
            </a:lvl7pPr>
            <a:lvl8pPr indent="-285750" lvl="7" marL="3657600" rtl="0">
              <a:spcBef>
                <a:spcPts val="0"/>
              </a:spcBef>
              <a:spcAft>
                <a:spcPts val="0"/>
              </a:spcAft>
              <a:buSzPts val="900"/>
              <a:buChar char="-"/>
              <a:defRPr sz="900"/>
            </a:lvl8pPr>
            <a:lvl9pPr indent="-285750" lvl="8" marL="4114800" rtl="0">
              <a:spcBef>
                <a:spcPts val="0"/>
              </a:spcBef>
              <a:spcAft>
                <a:spcPts val="0"/>
              </a:spcAft>
              <a:buSzPts val="900"/>
              <a:buChar char="-"/>
              <a:defRPr sz="900"/>
            </a:lvl9pPr>
          </a:lstStyle>
          <a:p/>
        </p:txBody>
      </p:sp>
      <p:sp>
        <p:nvSpPr>
          <p:cNvPr id="83" name="Google Shape;83;p1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4" name="Shape 84"/>
        <p:cNvGrpSpPr/>
        <p:nvPr/>
      </p:nvGrpSpPr>
      <p:grpSpPr>
        <a:xfrm>
          <a:off x="0" y="0"/>
          <a:ext cx="0" cy="0"/>
          <a:chOff x="0" y="0"/>
          <a:chExt cx="0" cy="0"/>
        </a:xfrm>
      </p:grpSpPr>
      <p:sp>
        <p:nvSpPr>
          <p:cNvPr id="85" name="Google Shape;85;p13"/>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6" name="Google Shape;86;p13"/>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88" name="Google Shape;88;p1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9" name="Shape 89"/>
        <p:cNvGrpSpPr/>
        <p:nvPr/>
      </p:nvGrpSpPr>
      <p:grpSpPr>
        <a:xfrm>
          <a:off x="0" y="0"/>
          <a:ext cx="0" cy="0"/>
          <a:chOff x="0" y="0"/>
          <a:chExt cx="0" cy="0"/>
        </a:xfrm>
      </p:grpSpPr>
      <p:sp>
        <p:nvSpPr>
          <p:cNvPr id="90" name="Google Shape;90;p1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5" name="Shape 15"/>
        <p:cNvGrpSpPr/>
        <p:nvPr/>
      </p:nvGrpSpPr>
      <p:grpSpPr>
        <a:xfrm>
          <a:off x="0" y="0"/>
          <a:ext cx="0" cy="0"/>
          <a:chOff x="0" y="0"/>
          <a:chExt cx="0" cy="0"/>
        </a:xfrm>
      </p:grpSpPr>
      <p:sp>
        <p:nvSpPr>
          <p:cNvPr id="16" name="Google Shape;16;p3"/>
          <p:cNvSpPr/>
          <p:nvPr/>
        </p:nvSpPr>
        <p:spPr>
          <a:xfrm flipH="1">
            <a:off x="-7125" y="0"/>
            <a:ext cx="2592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 name="Google Shape;18;p3"/>
          <p:cNvSpPr txBox="1"/>
          <p:nvPr>
            <p:ph type="ctrTitle"/>
          </p:nvPr>
        </p:nvSpPr>
        <p:spPr>
          <a:xfrm>
            <a:off x="277100" y="284200"/>
            <a:ext cx="2024100" cy="3678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5CC0C4"/>
              </a:buClr>
              <a:buSzPts val="2400"/>
              <a:buNone/>
              <a:defRPr>
                <a:solidFill>
                  <a:srgbClr val="5CC0C4"/>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p:txBody>
      </p:sp>
      <p:sp>
        <p:nvSpPr>
          <p:cNvPr id="19" name="Google Shape;19;p3"/>
          <p:cNvSpPr txBox="1"/>
          <p:nvPr>
            <p:ph idx="1" type="subTitle"/>
          </p:nvPr>
        </p:nvSpPr>
        <p:spPr>
          <a:xfrm>
            <a:off x="277100" y="3983050"/>
            <a:ext cx="20241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999999"/>
              </a:buClr>
              <a:buSzPts val="1400"/>
              <a:buFont typeface="Helvetica Neue Light"/>
              <a:buNone/>
              <a:defRPr i="1">
                <a:solidFill>
                  <a:srgbClr val="999999"/>
                </a:solidFill>
                <a:latin typeface="Helvetica Neue Light"/>
                <a:ea typeface="Helvetica Neue Light"/>
                <a:cs typeface="Helvetica Neue Light"/>
                <a:sym typeface="Helvetica Neue Light"/>
              </a:defRPr>
            </a:lvl1pPr>
            <a:lvl2pPr lvl="1"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9pPr>
          </a:lstStyle>
          <a:p/>
        </p:txBody>
      </p:sp>
      <p:sp>
        <p:nvSpPr>
          <p:cNvPr id="20" name="Google Shape;20;p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pic>
        <p:nvPicPr>
          <p:cNvPr id="21" name="Google Shape;21;p3"/>
          <p:cNvPicPr preferRelativeResize="0"/>
          <p:nvPr/>
        </p:nvPicPr>
        <p:blipFill>
          <a:blip r:embed="rId2">
            <a:alphaModFix/>
          </a:blip>
          <a:stretch>
            <a:fillRect/>
          </a:stretch>
        </p:blipFill>
        <p:spPr>
          <a:xfrm>
            <a:off x="211425" y="4636900"/>
            <a:ext cx="904867" cy="3936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TITLE_1_2">
    <p:spTree>
      <p:nvGrpSpPr>
        <p:cNvPr id="22" name="Shape 22"/>
        <p:cNvGrpSpPr/>
        <p:nvPr/>
      </p:nvGrpSpPr>
      <p:grpSpPr>
        <a:xfrm>
          <a:off x="0" y="0"/>
          <a:ext cx="0" cy="0"/>
          <a:chOff x="0" y="0"/>
          <a:chExt cx="0" cy="0"/>
        </a:xfrm>
      </p:grpSpPr>
      <p:sp>
        <p:nvSpPr>
          <p:cNvPr id="23" name="Google Shape;23;p4"/>
          <p:cNvSpPr/>
          <p:nvPr/>
        </p:nvSpPr>
        <p:spPr>
          <a:xfrm flipH="1">
            <a:off x="4568412"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txBox="1"/>
          <p:nvPr>
            <p:ph idx="1" type="subTitle"/>
          </p:nvPr>
        </p:nvSpPr>
        <p:spPr>
          <a:xfrm>
            <a:off x="646550" y="1989500"/>
            <a:ext cx="3246900" cy="2126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400"/>
              <a:buFont typeface="Georgia"/>
              <a:buNone/>
              <a:defRPr i="1">
                <a:solidFill>
                  <a:srgbClr val="FFFFFF"/>
                </a:solidFill>
                <a:latin typeface="Georgia"/>
                <a:ea typeface="Georgia"/>
                <a:cs typeface="Georgia"/>
                <a:sym typeface="Georgia"/>
              </a:defRPr>
            </a:lvl1pPr>
            <a:lvl2pPr lvl="1"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2pPr>
            <a:lvl3pPr lvl="2"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3pPr>
            <a:lvl4pPr lvl="3"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4pPr>
            <a:lvl5pPr lvl="4"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5pPr>
            <a:lvl6pPr lvl="5"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6pPr>
            <a:lvl7pPr lvl="6"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7pPr>
            <a:lvl8pPr lvl="7"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8pPr>
            <a:lvl9pPr lvl="8"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9pPr>
          </a:lstStyle>
          <a:p/>
        </p:txBody>
      </p:sp>
      <p:sp>
        <p:nvSpPr>
          <p:cNvPr id="25" name="Google Shape;25;p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6" name="Google Shape;26;p4"/>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 name="Google Shape;27;p4"/>
          <p:cNvSpPr txBox="1"/>
          <p:nvPr>
            <p:ph idx="2" type="body"/>
          </p:nvPr>
        </p:nvSpPr>
        <p:spPr>
          <a:xfrm>
            <a:off x="5130225" y="1016000"/>
            <a:ext cx="3470700" cy="3099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F67031"/>
              </a:buClr>
              <a:buSzPts val="1800"/>
              <a:buAutoNum type="arabicPeriod"/>
              <a:defRPr sz="1800"/>
            </a:lvl1pPr>
            <a:lvl2pPr indent="-317500" lvl="1" marL="914400" rtl="0">
              <a:spcBef>
                <a:spcPts val="1000"/>
              </a:spcBef>
              <a:spcAft>
                <a:spcPts val="0"/>
              </a:spcAft>
              <a:buSzPts val="1400"/>
              <a:buAutoNum type="alphaLcPeriod"/>
              <a:defRPr>
                <a:solidFill>
                  <a:srgbClr val="999999"/>
                </a:solidFill>
              </a:defRPr>
            </a:lvl2pPr>
            <a:lvl3pPr indent="-317500" lvl="2" marL="1371600" rtl="0">
              <a:spcBef>
                <a:spcPts val="1000"/>
              </a:spcBef>
              <a:spcAft>
                <a:spcPts val="0"/>
              </a:spcAft>
              <a:buSzPts val="1400"/>
              <a:buAutoNum type="romanLcPeriod"/>
              <a:defRPr>
                <a:solidFill>
                  <a:srgbClr val="999999"/>
                </a:solidFill>
              </a:defRPr>
            </a:lvl3pPr>
            <a:lvl4pPr indent="-317500" lvl="3" marL="1828800" rtl="0">
              <a:spcBef>
                <a:spcPts val="1000"/>
              </a:spcBef>
              <a:spcAft>
                <a:spcPts val="0"/>
              </a:spcAft>
              <a:buSzPts val="1400"/>
              <a:buAutoNum type="arabicPeriod"/>
              <a:defRPr>
                <a:solidFill>
                  <a:srgbClr val="999999"/>
                </a:solidFill>
              </a:defRPr>
            </a:lvl4pPr>
            <a:lvl5pPr indent="-317500" lvl="4" marL="2286000" rtl="0">
              <a:spcBef>
                <a:spcPts val="1000"/>
              </a:spcBef>
              <a:spcAft>
                <a:spcPts val="0"/>
              </a:spcAft>
              <a:buClr>
                <a:srgbClr val="999999"/>
              </a:buClr>
              <a:buSzPts val="1400"/>
              <a:buAutoNum type="alphaLcPeriod"/>
              <a:defRPr>
                <a:solidFill>
                  <a:srgbClr val="999999"/>
                </a:solidFill>
              </a:defRPr>
            </a:lvl5pPr>
            <a:lvl6pPr indent="-317500" lvl="5" marL="2743200" rtl="0">
              <a:spcBef>
                <a:spcPts val="1000"/>
              </a:spcBef>
              <a:spcAft>
                <a:spcPts val="0"/>
              </a:spcAft>
              <a:buClr>
                <a:srgbClr val="999999"/>
              </a:buClr>
              <a:buSzPts val="1400"/>
              <a:buAutoNum type="romanLcPeriod"/>
              <a:defRPr>
                <a:solidFill>
                  <a:srgbClr val="999999"/>
                </a:solidFill>
              </a:defRPr>
            </a:lvl6pPr>
            <a:lvl7pPr indent="-317500" lvl="6" marL="3200400" rtl="0">
              <a:spcBef>
                <a:spcPts val="1000"/>
              </a:spcBef>
              <a:spcAft>
                <a:spcPts val="0"/>
              </a:spcAft>
              <a:buClr>
                <a:srgbClr val="999999"/>
              </a:buClr>
              <a:buSzPts val="1400"/>
              <a:buAutoNum type="arabicPeriod"/>
              <a:defRPr>
                <a:solidFill>
                  <a:srgbClr val="999999"/>
                </a:solidFill>
              </a:defRPr>
            </a:lvl7pPr>
            <a:lvl8pPr indent="-317500" lvl="7" marL="3657600" rtl="0">
              <a:spcBef>
                <a:spcPts val="1000"/>
              </a:spcBef>
              <a:spcAft>
                <a:spcPts val="0"/>
              </a:spcAft>
              <a:buClr>
                <a:srgbClr val="999999"/>
              </a:buClr>
              <a:buSzPts val="1400"/>
              <a:buAutoNum type="alphaLcPeriod"/>
              <a:defRPr>
                <a:solidFill>
                  <a:srgbClr val="999999"/>
                </a:solidFill>
              </a:defRPr>
            </a:lvl8pPr>
            <a:lvl9pPr indent="-317500" lvl="8" marL="4114800" rtl="0">
              <a:spcBef>
                <a:spcPts val="1000"/>
              </a:spcBef>
              <a:spcAft>
                <a:spcPts val="1000"/>
              </a:spcAft>
              <a:buClr>
                <a:srgbClr val="999999"/>
              </a:buClr>
              <a:buSzPts val="1400"/>
              <a:buAutoNum type="romanLcPeriod"/>
              <a:defRPr>
                <a:solidFill>
                  <a:srgbClr val="999999"/>
                </a:solidFill>
              </a:defRPr>
            </a:lvl9pPr>
          </a:lstStyle>
          <a:p/>
        </p:txBody>
      </p:sp>
      <p:sp>
        <p:nvSpPr>
          <p:cNvPr id="28" name="Google Shape;28;p4"/>
          <p:cNvSpPr txBox="1"/>
          <p:nvPr>
            <p:ph type="title"/>
          </p:nvPr>
        </p:nvSpPr>
        <p:spPr>
          <a:xfrm>
            <a:off x="646573" y="1016000"/>
            <a:ext cx="3246900" cy="973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9" name="Shape 29"/>
        <p:cNvGrpSpPr/>
        <p:nvPr/>
      </p:nvGrpSpPr>
      <p:grpSpPr>
        <a:xfrm>
          <a:off x="0" y="0"/>
          <a:ext cx="0" cy="0"/>
          <a:chOff x="0" y="0"/>
          <a:chExt cx="0" cy="0"/>
        </a:xfrm>
      </p:grpSpPr>
      <p:sp>
        <p:nvSpPr>
          <p:cNvPr id="30" name="Google Shape;30;p5"/>
          <p:cNvSpPr/>
          <p:nvPr/>
        </p:nvSpPr>
        <p:spPr>
          <a:xfrm flipH="1" rot="5400000">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 name="Google Shape;31;p5"/>
          <p:cNvSpPr/>
          <p:nvPr/>
        </p:nvSpPr>
        <p:spPr>
          <a:xfrm>
            <a:off x="-7125" y="1271275"/>
            <a:ext cx="9151200" cy="3872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txBox="1"/>
          <p:nvPr>
            <p:ph idx="1" type="body"/>
          </p:nvPr>
        </p:nvSpPr>
        <p:spPr>
          <a:xfrm>
            <a:off x="1847275" y="1704600"/>
            <a:ext cx="5449500" cy="2714700"/>
          </a:xfrm>
          <a:prstGeom prst="rect">
            <a:avLst/>
          </a:prstGeom>
        </p:spPr>
        <p:txBody>
          <a:bodyPr anchorCtr="0" anchor="t" bIns="91425" lIns="91425" spcFirstLastPara="1" rIns="91425" wrap="square" tIns="91425">
            <a:noAutofit/>
          </a:bodyPr>
          <a:lstStyle>
            <a:lvl1pPr indent="-381000" lvl="0" marL="457200" rtl="0" algn="ctr">
              <a:spcBef>
                <a:spcPts val="600"/>
              </a:spcBef>
              <a:spcAft>
                <a:spcPts val="0"/>
              </a:spcAft>
              <a:buSzPts val="2400"/>
              <a:buFont typeface="Georgia"/>
              <a:buChar char="▪"/>
              <a:defRPr i="1" sz="2400">
                <a:latin typeface="Georgia"/>
                <a:ea typeface="Georgia"/>
                <a:cs typeface="Georgia"/>
                <a:sym typeface="Georgia"/>
              </a:defRPr>
            </a:lvl1pPr>
            <a:lvl2pPr indent="-381000" lvl="1" marL="914400" rtl="0" algn="ctr">
              <a:spcBef>
                <a:spcPts val="0"/>
              </a:spcBef>
              <a:spcAft>
                <a:spcPts val="0"/>
              </a:spcAft>
              <a:buSzPts val="2400"/>
              <a:buFont typeface="Georgia"/>
              <a:buChar char="-"/>
              <a:defRPr i="1" sz="2400">
                <a:latin typeface="Georgia"/>
                <a:ea typeface="Georgia"/>
                <a:cs typeface="Georgia"/>
                <a:sym typeface="Georgia"/>
              </a:defRPr>
            </a:lvl2pPr>
            <a:lvl3pPr indent="-381000" lvl="2" marL="1371600" rtl="0" algn="ctr">
              <a:spcBef>
                <a:spcPts val="0"/>
              </a:spcBef>
              <a:spcAft>
                <a:spcPts val="0"/>
              </a:spcAft>
              <a:buSzPts val="2400"/>
              <a:buFont typeface="Georgia"/>
              <a:buChar char="-"/>
              <a:defRPr i="1" sz="2400">
                <a:latin typeface="Georgia"/>
                <a:ea typeface="Georgia"/>
                <a:cs typeface="Georgia"/>
                <a:sym typeface="Georgia"/>
              </a:defRPr>
            </a:lvl3pPr>
            <a:lvl4pPr indent="-381000" lvl="3" marL="1828800" rtl="0" algn="ctr">
              <a:spcBef>
                <a:spcPts val="0"/>
              </a:spcBef>
              <a:spcAft>
                <a:spcPts val="0"/>
              </a:spcAft>
              <a:buSzPts val="2400"/>
              <a:buFont typeface="Georgia"/>
              <a:buChar char="-"/>
              <a:defRPr i="1" sz="2400">
                <a:latin typeface="Georgia"/>
                <a:ea typeface="Georgia"/>
                <a:cs typeface="Georgia"/>
                <a:sym typeface="Georgia"/>
              </a:defRPr>
            </a:lvl4pPr>
            <a:lvl5pPr indent="-381000" lvl="4" marL="2286000" rtl="0" algn="ctr">
              <a:spcBef>
                <a:spcPts val="0"/>
              </a:spcBef>
              <a:spcAft>
                <a:spcPts val="0"/>
              </a:spcAft>
              <a:buSzPts val="2400"/>
              <a:buFont typeface="Georgia"/>
              <a:buChar char="-"/>
              <a:defRPr i="1" sz="2400">
                <a:latin typeface="Georgia"/>
                <a:ea typeface="Georgia"/>
                <a:cs typeface="Georgia"/>
                <a:sym typeface="Georgia"/>
              </a:defRPr>
            </a:lvl5pPr>
            <a:lvl6pPr indent="-381000" lvl="5" marL="2743200" rtl="0" algn="ctr">
              <a:spcBef>
                <a:spcPts val="0"/>
              </a:spcBef>
              <a:spcAft>
                <a:spcPts val="0"/>
              </a:spcAft>
              <a:buSzPts val="2400"/>
              <a:buFont typeface="Georgia"/>
              <a:buChar char="-"/>
              <a:defRPr i="1" sz="2400">
                <a:latin typeface="Georgia"/>
                <a:ea typeface="Georgia"/>
                <a:cs typeface="Georgia"/>
                <a:sym typeface="Georgia"/>
              </a:defRPr>
            </a:lvl6pPr>
            <a:lvl7pPr indent="-381000" lvl="6" marL="3200400" rtl="0" algn="ctr">
              <a:spcBef>
                <a:spcPts val="0"/>
              </a:spcBef>
              <a:spcAft>
                <a:spcPts val="0"/>
              </a:spcAft>
              <a:buSzPts val="2400"/>
              <a:buFont typeface="Georgia"/>
              <a:buChar char="-"/>
              <a:defRPr i="1" sz="2400">
                <a:latin typeface="Georgia"/>
                <a:ea typeface="Georgia"/>
                <a:cs typeface="Georgia"/>
                <a:sym typeface="Georgia"/>
              </a:defRPr>
            </a:lvl7pPr>
            <a:lvl8pPr indent="-381000" lvl="7" marL="3657600" rtl="0" algn="ctr">
              <a:spcBef>
                <a:spcPts val="0"/>
              </a:spcBef>
              <a:spcAft>
                <a:spcPts val="0"/>
              </a:spcAft>
              <a:buSzPts val="2400"/>
              <a:buFont typeface="Georgia"/>
              <a:buChar char="-"/>
              <a:defRPr i="1" sz="2400">
                <a:latin typeface="Georgia"/>
                <a:ea typeface="Georgia"/>
                <a:cs typeface="Georgia"/>
                <a:sym typeface="Georgia"/>
              </a:defRPr>
            </a:lvl8pPr>
            <a:lvl9pPr indent="-381000" lvl="8" marL="4114800" algn="ctr">
              <a:spcBef>
                <a:spcPts val="0"/>
              </a:spcBef>
              <a:spcAft>
                <a:spcPts val="0"/>
              </a:spcAft>
              <a:buSzPts val="2400"/>
              <a:buFont typeface="Georgia"/>
              <a:buChar char="-"/>
              <a:defRPr i="1" sz="2400">
                <a:latin typeface="Georgia"/>
                <a:ea typeface="Georgia"/>
                <a:cs typeface="Georgia"/>
                <a:sym typeface="Georgia"/>
              </a:defRPr>
            </a:lvl9pPr>
          </a:lstStyle>
          <a:p/>
        </p:txBody>
      </p:sp>
      <p:sp>
        <p:nvSpPr>
          <p:cNvPr id="33" name="Google Shape;33;p5"/>
          <p:cNvSpPr txBox="1"/>
          <p:nvPr/>
        </p:nvSpPr>
        <p:spPr>
          <a:xfrm>
            <a:off x="3593400" y="227724"/>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rgbClr val="FFFFFF"/>
                </a:solidFill>
                <a:latin typeface="Nunito Sans"/>
                <a:ea typeface="Nunito Sans"/>
                <a:cs typeface="Nunito Sans"/>
                <a:sym typeface="Nunito Sans"/>
              </a:rPr>
              <a:t>“</a:t>
            </a:r>
            <a:endParaRPr sz="7200">
              <a:solidFill>
                <a:srgbClr val="FFFFFF"/>
              </a:solidFill>
              <a:latin typeface="Nunito Sans"/>
              <a:ea typeface="Nunito Sans"/>
              <a:cs typeface="Nunito Sans"/>
              <a:sym typeface="Nunito Sans"/>
            </a:endParaRPr>
          </a:p>
        </p:txBody>
      </p:sp>
      <p:sp>
        <p:nvSpPr>
          <p:cNvPr id="34" name="Google Shape;34;p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5" name="Shape 35"/>
        <p:cNvGrpSpPr/>
        <p:nvPr/>
      </p:nvGrpSpPr>
      <p:grpSpPr>
        <a:xfrm>
          <a:off x="0" y="0"/>
          <a:ext cx="0" cy="0"/>
          <a:chOff x="0" y="0"/>
          <a:chExt cx="0" cy="0"/>
        </a:xfrm>
      </p:grpSpPr>
      <p:sp>
        <p:nvSpPr>
          <p:cNvPr id="36" name="Google Shape;36;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7" name="Google Shape;37;p6"/>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9" name="Google Shape;39;p6"/>
          <p:cNvSpPr txBox="1"/>
          <p:nvPr>
            <p:ph idx="1" type="body"/>
          </p:nvPr>
        </p:nvSpPr>
        <p:spPr>
          <a:xfrm>
            <a:off x="3090625" y="575500"/>
            <a:ext cx="5596200" cy="39810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with intro text">
  <p:cSld name="TITLE_AND_BODY_1">
    <p:spTree>
      <p:nvGrpSpPr>
        <p:cNvPr id="41" name="Shape 41"/>
        <p:cNvGrpSpPr/>
        <p:nvPr/>
      </p:nvGrpSpPr>
      <p:grpSpPr>
        <a:xfrm>
          <a:off x="0" y="0"/>
          <a:ext cx="0" cy="0"/>
          <a:chOff x="0" y="0"/>
          <a:chExt cx="0" cy="0"/>
        </a:xfrm>
      </p:grpSpPr>
      <p:sp>
        <p:nvSpPr>
          <p:cNvPr id="42" name="Google Shape;42;p7"/>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 name="Google Shape;43;p7"/>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5" name="Google Shape;45;p7"/>
          <p:cNvSpPr txBox="1"/>
          <p:nvPr>
            <p:ph idx="1" type="body"/>
          </p:nvPr>
        </p:nvSpPr>
        <p:spPr>
          <a:xfrm>
            <a:off x="3090625" y="575500"/>
            <a:ext cx="5596200" cy="12078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1pPr>
            <a:lvl2pPr indent="-330200" lvl="1" marL="9144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2pPr>
            <a:lvl3pPr indent="-330200" lvl="2" marL="13716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3pPr>
            <a:lvl4pPr indent="-330200" lvl="3" marL="18288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4pPr>
            <a:lvl5pPr indent="-330200" lvl="4" marL="22860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5pPr>
            <a:lvl6pPr indent="-330200" lvl="5" marL="27432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6pPr>
            <a:lvl7pPr indent="-330200" lvl="6" marL="32004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7pPr>
            <a:lvl8pPr indent="-330200" lvl="7" marL="36576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8pPr>
            <a:lvl9pPr indent="-330200" lvl="8" marL="41148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9pPr>
          </a:lstStyle>
          <a:p/>
        </p:txBody>
      </p:sp>
      <p:sp>
        <p:nvSpPr>
          <p:cNvPr id="46" name="Google Shape;46;p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7"/>
          <p:cNvSpPr txBox="1"/>
          <p:nvPr>
            <p:ph idx="2" type="body"/>
          </p:nvPr>
        </p:nvSpPr>
        <p:spPr>
          <a:xfrm>
            <a:off x="3090625" y="2004313"/>
            <a:ext cx="5596200" cy="25521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with intro text">
  <p:cSld name="TITLE_AND_BODY_1_2">
    <p:spTree>
      <p:nvGrpSpPr>
        <p:cNvPr id="48" name="Shape 48"/>
        <p:cNvGrpSpPr/>
        <p:nvPr/>
      </p:nvGrpSpPr>
      <p:grpSpPr>
        <a:xfrm>
          <a:off x="0" y="0"/>
          <a:ext cx="0" cy="0"/>
          <a:chOff x="0" y="0"/>
          <a:chExt cx="0" cy="0"/>
        </a:xfrm>
      </p:grpSpPr>
      <p:sp>
        <p:nvSpPr>
          <p:cNvPr id="49" name="Google Shape;49;p8"/>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 name="Google Shape;50;p8"/>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8"/>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52" name="Google Shape;52;p8"/>
          <p:cNvSpPr txBox="1"/>
          <p:nvPr>
            <p:ph idx="1" type="body"/>
          </p:nvPr>
        </p:nvSpPr>
        <p:spPr>
          <a:xfrm>
            <a:off x="3090625" y="575500"/>
            <a:ext cx="5596200" cy="12078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1pPr>
            <a:lvl2pPr indent="-330200" lvl="1" marL="9144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2pPr>
            <a:lvl3pPr indent="-330200" lvl="2" marL="13716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3pPr>
            <a:lvl4pPr indent="-330200" lvl="3" marL="18288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4pPr>
            <a:lvl5pPr indent="-330200" lvl="4" marL="22860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5pPr>
            <a:lvl6pPr indent="-330200" lvl="5" marL="27432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6pPr>
            <a:lvl7pPr indent="-330200" lvl="6" marL="32004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7pPr>
            <a:lvl8pPr indent="-330200" lvl="7" marL="36576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8pPr>
            <a:lvl9pPr indent="-330200" lvl="8" marL="41148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9pPr>
          </a:lstStyle>
          <a:p/>
        </p:txBody>
      </p:sp>
      <p:sp>
        <p:nvSpPr>
          <p:cNvPr id="53" name="Google Shape;53;p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4" name="Google Shape;54;p8"/>
          <p:cNvSpPr txBox="1"/>
          <p:nvPr>
            <p:ph idx="2" type="body"/>
          </p:nvPr>
        </p:nvSpPr>
        <p:spPr>
          <a:xfrm>
            <a:off x="3090625" y="2004325"/>
            <a:ext cx="2727000" cy="25521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5" name="Google Shape;55;p8"/>
          <p:cNvSpPr txBox="1"/>
          <p:nvPr>
            <p:ph idx="3" type="body"/>
          </p:nvPr>
        </p:nvSpPr>
        <p:spPr>
          <a:xfrm>
            <a:off x="5959744" y="2004325"/>
            <a:ext cx="2727000" cy="25521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left">
  <p:cSld name="TITLE_AND_BODY_1_1">
    <p:spTree>
      <p:nvGrpSpPr>
        <p:cNvPr id="56" name="Shape 56"/>
        <p:cNvGrpSpPr/>
        <p:nvPr/>
      </p:nvGrpSpPr>
      <p:grpSpPr>
        <a:xfrm>
          <a:off x="0" y="0"/>
          <a:ext cx="0" cy="0"/>
          <a:chOff x="0" y="0"/>
          <a:chExt cx="0" cy="0"/>
        </a:xfrm>
      </p:grpSpPr>
      <p:sp>
        <p:nvSpPr>
          <p:cNvPr id="57" name="Google Shape;57;p9"/>
          <p:cNvSpPr/>
          <p:nvPr/>
        </p:nvSpPr>
        <p:spPr>
          <a:xfrm flipH="1">
            <a:off x="-7125" y="0"/>
            <a:ext cx="2592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9"/>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 name="Google Shape;59;p9"/>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67031"/>
              </a:buClr>
              <a:buSzPts val="2400"/>
              <a:buNone/>
              <a:defRPr>
                <a:solidFill>
                  <a:srgbClr val="F67031"/>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p:txBody>
      </p:sp>
      <p:sp>
        <p:nvSpPr>
          <p:cNvPr id="60" name="Google Shape;60;p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9"/>
          <p:cNvSpPr txBox="1"/>
          <p:nvPr>
            <p:ph idx="1" type="body"/>
          </p:nvPr>
        </p:nvSpPr>
        <p:spPr>
          <a:xfrm>
            <a:off x="234450" y="2004325"/>
            <a:ext cx="2046300" cy="25521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pic>
        <p:nvPicPr>
          <p:cNvPr id="62" name="Google Shape;62;p9"/>
          <p:cNvPicPr preferRelativeResize="0"/>
          <p:nvPr/>
        </p:nvPicPr>
        <p:blipFill>
          <a:blip r:embed="rId2">
            <a:alphaModFix/>
          </a:blip>
          <a:stretch>
            <a:fillRect/>
          </a:stretch>
        </p:blipFill>
        <p:spPr>
          <a:xfrm>
            <a:off x="166025" y="4629875"/>
            <a:ext cx="904867" cy="39360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half">
  <p:cSld name="TITLE_AND_BODY_1_1_1">
    <p:spTree>
      <p:nvGrpSpPr>
        <p:cNvPr id="63" name="Shape 63"/>
        <p:cNvGrpSpPr/>
        <p:nvPr/>
      </p:nvGrpSpPr>
      <p:grpSpPr>
        <a:xfrm>
          <a:off x="0" y="0"/>
          <a:ext cx="0" cy="0"/>
          <a:chOff x="0" y="0"/>
          <a:chExt cx="0" cy="0"/>
        </a:xfrm>
      </p:grpSpPr>
      <p:sp>
        <p:nvSpPr>
          <p:cNvPr id="64" name="Google Shape;64;p10"/>
          <p:cNvSpPr/>
          <p:nvPr/>
        </p:nvSpPr>
        <p:spPr>
          <a:xfrm flipH="1">
            <a:off x="-688"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0"/>
          <p:cNvSpPr/>
          <p:nvPr/>
        </p:nvSpPr>
        <p:spPr>
          <a:xfrm>
            <a:off x="4574903"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 name="Google Shape;66;p10"/>
          <p:cNvSpPr txBox="1"/>
          <p:nvPr>
            <p:ph type="title"/>
          </p:nvPr>
        </p:nvSpPr>
        <p:spPr>
          <a:xfrm>
            <a:off x="511425" y="575500"/>
            <a:ext cx="3517200" cy="973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67031"/>
              </a:buClr>
              <a:buSzPts val="2400"/>
              <a:buNone/>
              <a:defRPr>
                <a:solidFill>
                  <a:srgbClr val="F67031"/>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p:txBody>
      </p:sp>
      <p:sp>
        <p:nvSpPr>
          <p:cNvPr id="67" name="Google Shape;67;p1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68" name="Google Shape;68;p10"/>
          <p:cNvSpPr txBox="1"/>
          <p:nvPr>
            <p:ph idx="1" type="body"/>
          </p:nvPr>
        </p:nvSpPr>
        <p:spPr>
          <a:xfrm>
            <a:off x="511425" y="1598600"/>
            <a:ext cx="3517200" cy="29577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5CC0C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4450" y="575500"/>
            <a:ext cx="2046300" cy="398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FFFFF"/>
              </a:buClr>
              <a:buSzPts val="2400"/>
              <a:buFont typeface="Helvetica Neue Light"/>
              <a:buNone/>
              <a:defRPr sz="2400">
                <a:solidFill>
                  <a:srgbClr val="FFFFFF"/>
                </a:solidFill>
                <a:latin typeface="Helvetica Neue Light"/>
                <a:ea typeface="Helvetica Neue Light"/>
                <a:cs typeface="Helvetica Neue Light"/>
                <a:sym typeface="Helvetica Neue Light"/>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p:txBody>
      </p:sp>
      <p:sp>
        <p:nvSpPr>
          <p:cNvPr id="7" name="Google Shape;7;p1"/>
          <p:cNvSpPr txBox="1"/>
          <p:nvPr>
            <p:ph idx="1" type="body"/>
          </p:nvPr>
        </p:nvSpPr>
        <p:spPr>
          <a:xfrm>
            <a:off x="3090625" y="575500"/>
            <a:ext cx="5596200" cy="39810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indent="-317500" lvl="1" marL="9144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indent="-317500" lvl="2" marL="13716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indent="-317500" lvl="3" marL="1828800">
              <a:lnSpc>
                <a:spcPct val="115000"/>
              </a:lnSpc>
              <a:spcBef>
                <a:spcPts val="0"/>
              </a:spcBef>
              <a:spcAft>
                <a:spcPts val="0"/>
              </a:spcAft>
              <a:buClr>
                <a:srgbClr val="CCCCCC"/>
              </a:buClr>
              <a:buSzPts val="1400"/>
              <a:buFont typeface="Helvetica Neue Light"/>
              <a:buChar char="-"/>
              <a:defRPr>
                <a:solidFill>
                  <a:srgbClr val="666666"/>
                </a:solidFill>
                <a:latin typeface="Helvetica Neue Light"/>
                <a:ea typeface="Helvetica Neue Light"/>
                <a:cs typeface="Helvetica Neue Light"/>
                <a:sym typeface="Helvetica Neue Light"/>
              </a:defRPr>
            </a:lvl4pPr>
            <a:lvl5pPr indent="-317500" lvl="4" marL="22860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indent="-317500" lvl="5" marL="27432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indent="-317500" lvl="6" marL="32004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indent="-317500" lvl="7" marL="36576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indent="-317500" lvl="8" marL="41148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234450" y="4641875"/>
            <a:ext cx="904876" cy="3936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mc:AlternateContent>
    <mc:Choice Requires="p14">
      <p:transition spd="slow" p14:dur="23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www.tmamodel.nl/Talent" TargetMode="External"/><Relationship Id="rId4" Type="http://schemas.openxmlformats.org/officeDocument/2006/relationships/hyperlink" Target="https://www.competentievoorbeelden.nl/" TargetMode="External"/><Relationship Id="rId9" Type="http://schemas.openxmlformats.org/officeDocument/2006/relationships/hyperlink" Target="https://www.tma.nl/nl/instruments/talentenanalyse/" TargetMode="External"/><Relationship Id="rId5" Type="http://schemas.openxmlformats.org/officeDocument/2006/relationships/hyperlink" Target="http://www.tmamodel.nl/Talent" TargetMode="External"/><Relationship Id="rId6" Type="http://schemas.openxmlformats.org/officeDocument/2006/relationships/hyperlink" Target="https://www.tma.nl/nl/instruments/talentenanalyse/" TargetMode="External"/><Relationship Id="rId7" Type="http://schemas.openxmlformats.org/officeDocument/2006/relationships/hyperlink" Target="https://www.tma.nl/nl/instruments/talentenanalyse/" TargetMode="External"/><Relationship Id="rId8" Type="http://schemas.openxmlformats.org/officeDocument/2006/relationships/hyperlink" Target="https://www.tma.nl/nl/tma-uitgeleg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s://www.tma.nl/nl/instruments/talentenanalyse/" TargetMode="External"/><Relationship Id="rId4" Type="http://schemas.openxmlformats.org/officeDocument/2006/relationships/hyperlink" Target="https://www.tma.nl/nl/loopbaanadvies/" TargetMode="External"/><Relationship Id="rId5" Type="http://schemas.openxmlformats.org/officeDocument/2006/relationships/hyperlink" Target="https://www.tmacareercoach.com/nl" TargetMode="External"/><Relationship Id="rId6" Type="http://schemas.openxmlformats.org/officeDocument/2006/relationships/hyperlink" Target="http://www.tmamodel.nl/Talent" TargetMode="External"/><Relationship Id="rId7" Type="http://schemas.openxmlformats.org/officeDocument/2006/relationships/hyperlink" Target="https://www.tma.nl/loopbaanadvies/" TargetMode="External"/><Relationship Id="rId8"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hyperlink" Target="https://www.tmamethod.com/360degreefeedback/"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hyperlink" Target="https://www.competentievoorbeelden.nl/"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hyperlink" Target="https://www.competencylibrary.com/" TargetMode="External"/><Relationship Id="rId4" Type="http://schemas.openxmlformats.org/officeDocument/2006/relationships/hyperlink" Target="https://www.tmamethod.com/wp-content/uploads/2020/01/TMA_Postive_Psychology-Model-en.pdf" TargetMode="External"/><Relationship Id="rId5"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hyperlink" Target="https://tma.nl/nl/instrumenten/team-build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9.jpg"/><Relationship Id="rId4" Type="http://schemas.openxmlformats.org/officeDocument/2006/relationships/hyperlink" Target="https://www.tma.n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hyperlink" Target="https://www.youtube.com/watch?v=ltjDJAF2yrQ&amp;feature=emb_title" TargetMode="Externa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hyperlink" Target="https://www.tma.nl/nl/tma-uitgelegd/" TargetMode="External"/><Relationship Id="rId4" Type="http://schemas.openxmlformats.org/officeDocument/2006/relationships/hyperlink" Target="http://www.tmamodel.nl/Talent" TargetMode="External"/><Relationship Id="rId5" Type="http://schemas.openxmlformats.org/officeDocument/2006/relationships/hyperlink" Target="https://www.competentievoorbeelden.nl/" TargetMode="External"/><Relationship Id="rId6" Type="http://schemas.openxmlformats.org/officeDocument/2006/relationships/image" Target="../media/image11.png"/><Relationship Id="rId7"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5"/>
          <p:cNvSpPr txBox="1"/>
          <p:nvPr>
            <p:ph type="title"/>
          </p:nvPr>
        </p:nvSpPr>
        <p:spPr>
          <a:xfrm>
            <a:off x="143100" y="200675"/>
            <a:ext cx="2541300" cy="1764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b="1" sz="3000">
              <a:solidFill>
                <a:srgbClr val="5CC0C4"/>
              </a:solidFill>
            </a:endParaRPr>
          </a:p>
          <a:p>
            <a:pPr indent="0" lvl="0" marL="0" rtl="0" algn="l">
              <a:spcBef>
                <a:spcPts val="0"/>
              </a:spcBef>
              <a:spcAft>
                <a:spcPts val="0"/>
              </a:spcAft>
              <a:buNone/>
            </a:pPr>
            <a:r>
              <a:t/>
            </a:r>
            <a:endParaRPr b="1" sz="3000">
              <a:solidFill>
                <a:srgbClr val="5CC0C4"/>
              </a:solidFill>
            </a:endParaRPr>
          </a:p>
          <a:p>
            <a:pPr indent="0" lvl="0" marL="0" rtl="0" algn="l">
              <a:spcBef>
                <a:spcPts val="0"/>
              </a:spcBef>
              <a:spcAft>
                <a:spcPts val="0"/>
              </a:spcAft>
              <a:buNone/>
            </a:pPr>
            <a:r>
              <a:t/>
            </a:r>
            <a:endParaRPr b="1" sz="3000">
              <a:solidFill>
                <a:srgbClr val="5CC0C4"/>
              </a:solidFill>
            </a:endParaRPr>
          </a:p>
          <a:p>
            <a:pPr indent="0" lvl="0" marL="0" rtl="0" algn="l">
              <a:spcBef>
                <a:spcPts val="0"/>
              </a:spcBef>
              <a:spcAft>
                <a:spcPts val="0"/>
              </a:spcAft>
              <a:buNone/>
            </a:pPr>
            <a:r>
              <a:t/>
            </a:r>
            <a:endParaRPr b="1" sz="3000">
              <a:solidFill>
                <a:srgbClr val="5CC0C4"/>
              </a:solidFill>
            </a:endParaRPr>
          </a:p>
          <a:p>
            <a:pPr indent="0" lvl="0" marL="0" rtl="0" algn="l">
              <a:spcBef>
                <a:spcPts val="0"/>
              </a:spcBef>
              <a:spcAft>
                <a:spcPts val="0"/>
              </a:spcAft>
              <a:buNone/>
            </a:pPr>
            <a:r>
              <a:t/>
            </a:r>
            <a:endParaRPr b="1" sz="3000">
              <a:solidFill>
                <a:srgbClr val="5CC0C4"/>
              </a:solidFill>
            </a:endParaRPr>
          </a:p>
          <a:p>
            <a:pPr indent="0" lvl="0" marL="0" rtl="0" algn="l">
              <a:spcBef>
                <a:spcPts val="0"/>
              </a:spcBef>
              <a:spcAft>
                <a:spcPts val="0"/>
              </a:spcAft>
              <a:buNone/>
            </a:pPr>
            <a:r>
              <a:t/>
            </a:r>
            <a:endParaRPr b="1" sz="3000">
              <a:solidFill>
                <a:srgbClr val="5CC0C4"/>
              </a:solidFill>
            </a:endParaRPr>
          </a:p>
          <a:p>
            <a:pPr indent="0" lvl="0" marL="0" rtl="0" algn="l">
              <a:spcBef>
                <a:spcPts val="0"/>
              </a:spcBef>
              <a:spcAft>
                <a:spcPts val="0"/>
              </a:spcAft>
              <a:buNone/>
            </a:pPr>
            <a:r>
              <a:t/>
            </a:r>
            <a:endParaRPr b="1" sz="3000">
              <a:solidFill>
                <a:srgbClr val="5CC0C4"/>
              </a:solidFill>
            </a:endParaRPr>
          </a:p>
          <a:p>
            <a:pPr indent="0" lvl="0" marL="0" rtl="0" algn="l">
              <a:spcBef>
                <a:spcPts val="0"/>
              </a:spcBef>
              <a:spcAft>
                <a:spcPts val="0"/>
              </a:spcAft>
              <a:buNone/>
            </a:pPr>
            <a:r>
              <a:rPr b="1" lang="en" sz="3000">
                <a:solidFill>
                  <a:srgbClr val="5CC0C4"/>
                </a:solidFill>
              </a:rPr>
              <a:t>TMA Methode</a:t>
            </a:r>
            <a:br>
              <a:rPr b="1" lang="en" sz="3000">
                <a:solidFill>
                  <a:srgbClr val="5CC0C4"/>
                </a:solidFill>
              </a:rPr>
            </a:br>
            <a:r>
              <a:rPr b="1" lang="en" sz="3000">
                <a:solidFill>
                  <a:srgbClr val="5CC0C4"/>
                </a:solidFill>
              </a:rPr>
              <a:t>Uitgelegd</a:t>
            </a:r>
            <a:endParaRPr b="1" sz="3000">
              <a:solidFill>
                <a:srgbClr val="5CC0C4"/>
              </a:solidFill>
            </a:endParaRPr>
          </a:p>
          <a:p>
            <a:pPr indent="0" lvl="0" marL="0" rtl="0" algn="l">
              <a:spcBef>
                <a:spcPts val="0"/>
              </a:spcBef>
              <a:spcAft>
                <a:spcPts val="0"/>
              </a:spcAft>
              <a:buNone/>
            </a:pPr>
            <a:r>
              <a:t/>
            </a:r>
            <a:endParaRPr/>
          </a:p>
        </p:txBody>
      </p:sp>
      <p:sp>
        <p:nvSpPr>
          <p:cNvPr id="96" name="Google Shape;96;p1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7" name="Google Shape;97;p15"/>
          <p:cNvSpPr txBox="1"/>
          <p:nvPr>
            <p:ph idx="1" type="body"/>
          </p:nvPr>
        </p:nvSpPr>
        <p:spPr>
          <a:xfrm>
            <a:off x="234450" y="1876575"/>
            <a:ext cx="2046300" cy="213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1800">
                <a:solidFill>
                  <a:srgbClr val="888888"/>
                </a:solidFill>
                <a:latin typeface="Helvetica Neue Light"/>
                <a:ea typeface="Helvetica Neue Light"/>
                <a:cs typeface="Helvetica Neue Light"/>
                <a:sym typeface="Helvetica Neue Light"/>
              </a:rPr>
              <a:t>Talent</a:t>
            </a:r>
            <a:endParaRPr sz="1800">
              <a:solidFill>
                <a:srgbClr val="888888"/>
              </a:solidFill>
              <a:latin typeface="Helvetica Neue Light"/>
              <a:ea typeface="Helvetica Neue Light"/>
              <a:cs typeface="Helvetica Neue Light"/>
              <a:sym typeface="Helvetica Neue Light"/>
            </a:endParaRPr>
          </a:p>
          <a:p>
            <a:pPr indent="0" lvl="0" marL="0" rtl="0" algn="l">
              <a:spcBef>
                <a:spcPts val="600"/>
              </a:spcBef>
              <a:spcAft>
                <a:spcPts val="0"/>
              </a:spcAft>
              <a:buClr>
                <a:schemeClr val="dk1"/>
              </a:buClr>
              <a:buSzPts val="1100"/>
              <a:buFont typeface="Arial"/>
              <a:buNone/>
            </a:pPr>
            <a:r>
              <a:rPr lang="en" sz="1800">
                <a:solidFill>
                  <a:srgbClr val="888888"/>
                </a:solidFill>
                <a:latin typeface="Helvetica Neue Light"/>
                <a:ea typeface="Helvetica Neue Light"/>
                <a:cs typeface="Helvetica Neue Light"/>
                <a:sym typeface="Helvetica Neue Light"/>
              </a:rPr>
              <a:t>Management</a:t>
            </a:r>
            <a:endParaRPr sz="1800">
              <a:solidFill>
                <a:srgbClr val="888888"/>
              </a:solidFill>
              <a:latin typeface="Helvetica Neue Light"/>
              <a:ea typeface="Helvetica Neue Light"/>
              <a:cs typeface="Helvetica Neue Light"/>
              <a:sym typeface="Helvetica Neue Light"/>
            </a:endParaRPr>
          </a:p>
          <a:p>
            <a:pPr indent="0" lvl="0" marL="0" rtl="0" algn="l">
              <a:spcBef>
                <a:spcPts val="600"/>
              </a:spcBef>
              <a:spcAft>
                <a:spcPts val="0"/>
              </a:spcAft>
              <a:buClr>
                <a:schemeClr val="dk1"/>
              </a:buClr>
              <a:buSzPts val="1100"/>
              <a:buFont typeface="Arial"/>
              <a:buNone/>
            </a:pPr>
            <a:r>
              <a:rPr lang="en" sz="1800">
                <a:solidFill>
                  <a:srgbClr val="888888"/>
                </a:solidFill>
                <a:latin typeface="Helvetica Neue Light"/>
                <a:ea typeface="Helvetica Neue Light"/>
                <a:cs typeface="Helvetica Neue Light"/>
                <a:sym typeface="Helvetica Neue Light"/>
              </a:rPr>
              <a:t>Methode</a:t>
            </a:r>
            <a:endParaRPr sz="1800">
              <a:solidFill>
                <a:srgbClr val="888888"/>
              </a:solidFill>
              <a:latin typeface="Helvetica Neue Light"/>
              <a:ea typeface="Helvetica Neue Light"/>
              <a:cs typeface="Helvetica Neue Light"/>
              <a:sym typeface="Helvetica Neue Light"/>
            </a:endParaRPr>
          </a:p>
          <a:p>
            <a:pPr indent="0" lvl="0" marL="0" rtl="0" algn="l">
              <a:spcBef>
                <a:spcPts val="600"/>
              </a:spcBef>
              <a:spcAft>
                <a:spcPts val="0"/>
              </a:spcAft>
              <a:buClr>
                <a:schemeClr val="dk1"/>
              </a:buClr>
              <a:buSzPts val="1100"/>
              <a:buFont typeface="Arial"/>
              <a:buNone/>
            </a:pPr>
            <a:r>
              <a:t/>
            </a:r>
            <a:endParaRPr sz="1800">
              <a:solidFill>
                <a:srgbClr val="888888"/>
              </a:solidFill>
              <a:latin typeface="Helvetica Neue Light"/>
              <a:ea typeface="Helvetica Neue Light"/>
              <a:cs typeface="Helvetica Neue Light"/>
              <a:sym typeface="Helvetica Neue Light"/>
            </a:endParaRPr>
          </a:p>
          <a:p>
            <a:pPr indent="0" lvl="0" marL="0" rtl="0" algn="l">
              <a:spcBef>
                <a:spcPts val="600"/>
              </a:spcBef>
              <a:spcAft>
                <a:spcPts val="0"/>
              </a:spcAft>
              <a:buNone/>
            </a:pPr>
            <a:r>
              <a:t/>
            </a:r>
            <a:endParaRPr/>
          </a:p>
        </p:txBody>
      </p:sp>
      <p:sp>
        <p:nvSpPr>
          <p:cNvPr id="98" name="Google Shape;98;p15"/>
          <p:cNvSpPr txBox="1"/>
          <p:nvPr/>
        </p:nvSpPr>
        <p:spPr>
          <a:xfrm>
            <a:off x="277075" y="4014675"/>
            <a:ext cx="1485900" cy="2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BCD4"/>
                </a:solidFill>
                <a:highlight>
                  <a:srgbClr val="FFFFFF"/>
                </a:highlight>
                <a:latin typeface="Nunito Sans"/>
                <a:ea typeface="Nunito Sans"/>
                <a:cs typeface="Nunito Sans"/>
                <a:sym typeface="Nunito Sans"/>
              </a:rPr>
              <a:t>www.tma.nl</a:t>
            </a:r>
            <a:endParaRPr sz="1000">
              <a:solidFill>
                <a:srgbClr val="00BCD4"/>
              </a:solidFill>
              <a:highlight>
                <a:srgbClr val="FFFFFF"/>
              </a:highlight>
              <a:latin typeface="Nunito Sans"/>
              <a:ea typeface="Nunito Sans"/>
              <a:cs typeface="Nunito Sans"/>
              <a:sym typeface="Nuni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4"/>
          <p:cNvSpPr/>
          <p:nvPr/>
        </p:nvSpPr>
        <p:spPr>
          <a:xfrm>
            <a:off x="3557581" y="820546"/>
            <a:ext cx="4612200" cy="294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980000"/>
              </a:solidFill>
              <a:latin typeface="Nunito Sans"/>
              <a:ea typeface="Nunito Sans"/>
              <a:cs typeface="Nunito Sans"/>
              <a:sym typeface="Nunito Sans"/>
            </a:endParaRPr>
          </a:p>
        </p:txBody>
      </p:sp>
      <p:sp>
        <p:nvSpPr>
          <p:cNvPr id="181" name="Google Shape;181;p2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2" name="Google Shape;182;p24"/>
          <p:cNvSpPr txBox="1"/>
          <p:nvPr>
            <p:ph type="title"/>
          </p:nvPr>
        </p:nvSpPr>
        <p:spPr>
          <a:xfrm>
            <a:off x="190950" y="420975"/>
            <a:ext cx="2298300" cy="121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5CC0C4"/>
                </a:solidFill>
              </a:rPr>
              <a:t>Selectie en recruitment met de TMA Talentenanalyse</a:t>
            </a:r>
            <a:endParaRPr>
              <a:solidFill>
                <a:srgbClr val="5CC0C4"/>
              </a:solidFill>
            </a:endParaRPr>
          </a:p>
        </p:txBody>
      </p:sp>
      <p:sp>
        <p:nvSpPr>
          <p:cNvPr id="183" name="Google Shape;183;p24"/>
          <p:cNvSpPr txBox="1"/>
          <p:nvPr>
            <p:ph idx="1" type="body"/>
          </p:nvPr>
        </p:nvSpPr>
        <p:spPr>
          <a:xfrm>
            <a:off x="234450" y="1726425"/>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latin typeface="Helvetica Neue Light"/>
                <a:ea typeface="Helvetica Neue Light"/>
                <a:cs typeface="Helvetica Neue Light"/>
                <a:sym typeface="Helvetica Neue Light"/>
              </a:rPr>
              <a:t>De</a:t>
            </a:r>
            <a:r>
              <a:rPr b="1" lang="en">
                <a:latin typeface="Helvetica Neue"/>
                <a:ea typeface="Helvetica Neue"/>
                <a:cs typeface="Helvetica Neue"/>
                <a:sym typeface="Helvetica Neue"/>
              </a:rPr>
              <a:t> TMA Talentenanalyse</a:t>
            </a:r>
            <a:r>
              <a:rPr lang="en">
                <a:latin typeface="Helvetica Neue Light"/>
                <a:ea typeface="Helvetica Neue Light"/>
                <a:cs typeface="Helvetica Neue Light"/>
                <a:sym typeface="Helvetica Neue Light"/>
              </a:rPr>
              <a:t> brengt </a:t>
            </a:r>
            <a:r>
              <a:rPr lang="en" u="sng">
                <a:solidFill>
                  <a:srgbClr val="00BCD4"/>
                </a:solidFill>
                <a:latin typeface="Helvetica Neue Light"/>
                <a:ea typeface="Helvetica Neue Light"/>
                <a:cs typeface="Helvetica Neue Light"/>
                <a:sym typeface="Helvetica Neue Light"/>
                <a:hlinkClick r:id="rId3"/>
              </a:rPr>
              <a:t>22 drijfveren</a:t>
            </a:r>
            <a:r>
              <a:rPr lang="en">
                <a:latin typeface="Helvetica Neue Light"/>
                <a:ea typeface="Helvetica Neue Light"/>
                <a:cs typeface="Helvetica Neue Light"/>
                <a:sym typeface="Helvetica Neue Light"/>
              </a:rPr>
              <a:t>, </a:t>
            </a:r>
            <a:r>
              <a:rPr lang="en">
                <a:solidFill>
                  <a:srgbClr val="00BCD4"/>
                </a:solidFill>
                <a:latin typeface="Helvetica Neue Light"/>
                <a:ea typeface="Helvetica Neue Light"/>
                <a:cs typeface="Helvetica Neue Light"/>
                <a:sym typeface="Helvetica Neue Light"/>
              </a:rPr>
              <a:t>5</a:t>
            </a:r>
            <a:r>
              <a:rPr lang="en" u="sng">
                <a:solidFill>
                  <a:srgbClr val="00BCD4"/>
                </a:solidFill>
                <a:latin typeface="Helvetica Neue Light"/>
                <a:ea typeface="Helvetica Neue Light"/>
                <a:cs typeface="Helvetica Neue Light"/>
                <a:sym typeface="Helvetica Neue Light"/>
                <a:hlinkClick r:id="rId4"/>
              </a:rPr>
              <a:t>3 competenties</a:t>
            </a:r>
            <a:r>
              <a:rPr lang="en">
                <a:latin typeface="Helvetica Neue Light"/>
                <a:ea typeface="Helvetica Neue Light"/>
                <a:cs typeface="Helvetica Neue Light"/>
                <a:sym typeface="Helvetica Neue Light"/>
              </a:rPr>
              <a:t> en </a:t>
            </a:r>
            <a:r>
              <a:rPr lang="en" u="sng">
                <a:solidFill>
                  <a:srgbClr val="00BCD4"/>
                </a:solidFill>
                <a:latin typeface="Helvetica Neue Light"/>
                <a:ea typeface="Helvetica Neue Light"/>
                <a:cs typeface="Helvetica Neue Light"/>
                <a:sym typeface="Helvetica Neue Light"/>
                <a:hlinkClick r:id="rId5"/>
              </a:rPr>
              <a:t>44 talenten</a:t>
            </a:r>
            <a:r>
              <a:rPr lang="en">
                <a:latin typeface="Helvetica Neue Light"/>
                <a:ea typeface="Helvetica Neue Light"/>
                <a:cs typeface="Helvetica Neue Light"/>
                <a:sym typeface="Helvetica Neue Light"/>
              </a:rPr>
              <a:t> in kaart. </a:t>
            </a:r>
            <a:r>
              <a:rPr lang="en" u="sng">
                <a:solidFill>
                  <a:srgbClr val="00BCD4"/>
                </a:solidFill>
                <a:latin typeface="Helvetica Neue Light"/>
                <a:ea typeface="Helvetica Neue Light"/>
                <a:cs typeface="Helvetica Neue Light"/>
                <a:sym typeface="Helvetica Neue Light"/>
                <a:hlinkClick r:id="rId6"/>
              </a:rPr>
              <a:t>De Talentenanalyse</a:t>
            </a:r>
            <a:r>
              <a:rPr lang="en" u="sng">
                <a:solidFill>
                  <a:schemeClr val="hlink"/>
                </a:solidFill>
                <a:latin typeface="Helvetica Neue Light"/>
                <a:ea typeface="Helvetica Neue Light"/>
                <a:cs typeface="Helvetica Neue Light"/>
                <a:sym typeface="Helvetica Neue Light"/>
                <a:hlinkClick r:id="rId7"/>
              </a:rPr>
              <a:t> </a:t>
            </a:r>
            <a:r>
              <a:rPr lang="en">
                <a:latin typeface="Helvetica Neue Light"/>
                <a:ea typeface="Helvetica Neue Light"/>
                <a:cs typeface="Helvetica Neue Light"/>
                <a:sym typeface="Helvetica Neue Light"/>
              </a:rPr>
              <a:t>is </a:t>
            </a:r>
            <a:r>
              <a:rPr lang="en" u="sng">
                <a:solidFill>
                  <a:srgbClr val="00BCD4"/>
                </a:solidFill>
                <a:latin typeface="Helvetica Neue Light"/>
                <a:ea typeface="Helvetica Neue Light"/>
                <a:cs typeface="Helvetica Neue Light"/>
                <a:sym typeface="Helvetica Neue Light"/>
                <a:hlinkClick r:id="rId8"/>
              </a:rPr>
              <a:t>positie</a:t>
            </a:r>
            <a:r>
              <a:rPr lang="en">
                <a:solidFill>
                  <a:srgbClr val="00BCD4"/>
                </a:solidFill>
                <a:latin typeface="Helvetica Neue Light"/>
                <a:ea typeface="Helvetica Neue Light"/>
                <a:cs typeface="Helvetica Neue Light"/>
                <a:sym typeface="Helvetica Neue Light"/>
              </a:rPr>
              <a:t>f,</a:t>
            </a:r>
            <a:r>
              <a:rPr lang="en">
                <a:latin typeface="Helvetica Neue Light"/>
                <a:ea typeface="Helvetica Neue Light"/>
                <a:cs typeface="Helvetica Neue Light"/>
                <a:sym typeface="Helvetica Neue Light"/>
              </a:rPr>
              <a:t> niet veroordelend en biedt alle inzicht in talenten en beste carrièremogelijkheden.</a:t>
            </a:r>
            <a:endParaRPr>
              <a:latin typeface="Helvetica Neue Light"/>
              <a:ea typeface="Helvetica Neue Light"/>
              <a:cs typeface="Helvetica Neue Light"/>
              <a:sym typeface="Helvetica Neue Light"/>
            </a:endParaRPr>
          </a:p>
          <a:p>
            <a:pPr indent="0" lvl="0" marL="0" rtl="0" algn="l">
              <a:spcBef>
                <a:spcPts val="600"/>
              </a:spcBef>
              <a:spcAft>
                <a:spcPts val="0"/>
              </a:spcAft>
              <a:buNone/>
            </a:pPr>
            <a:r>
              <a:t/>
            </a:r>
            <a:endParaRPr/>
          </a:p>
        </p:txBody>
      </p:sp>
      <p:sp>
        <p:nvSpPr>
          <p:cNvPr id="184" name="Google Shape;184;p24"/>
          <p:cNvSpPr txBox="1"/>
          <p:nvPr/>
        </p:nvSpPr>
        <p:spPr>
          <a:xfrm>
            <a:off x="190950" y="3963325"/>
            <a:ext cx="22362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rgbClr val="00BCD4"/>
                </a:solidFill>
                <a:hlinkClick r:id="rId9"/>
              </a:rPr>
              <a:t>https://www.tma.nl/nl/instruments/talentenanalyse/</a:t>
            </a:r>
            <a:endParaRPr sz="1000">
              <a:solidFill>
                <a:srgbClr val="00BCD4"/>
              </a:solidFill>
              <a:latin typeface="Nunito Sans"/>
              <a:ea typeface="Nunito Sans"/>
              <a:cs typeface="Nunito Sans"/>
              <a:sym typeface="Nunito Sans"/>
            </a:endParaRPr>
          </a:p>
        </p:txBody>
      </p:sp>
      <p:pic>
        <p:nvPicPr>
          <p:cNvPr id="185" name="Google Shape;185;p24"/>
          <p:cNvPicPr preferRelativeResize="0"/>
          <p:nvPr/>
        </p:nvPicPr>
        <p:blipFill>
          <a:blip r:embed="rId10">
            <a:alphaModFix/>
          </a:blip>
          <a:stretch>
            <a:fillRect/>
          </a:stretch>
        </p:blipFill>
        <p:spPr>
          <a:xfrm>
            <a:off x="3006163" y="0"/>
            <a:ext cx="5322524"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5"/>
          <p:cNvSpPr/>
          <p:nvPr/>
        </p:nvSpPr>
        <p:spPr>
          <a:xfrm>
            <a:off x="3557581" y="820546"/>
            <a:ext cx="4612200" cy="294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980000"/>
              </a:solidFill>
              <a:latin typeface="Nunito Sans"/>
              <a:ea typeface="Nunito Sans"/>
              <a:cs typeface="Nunito Sans"/>
              <a:sym typeface="Nunito Sans"/>
            </a:endParaRPr>
          </a:p>
        </p:txBody>
      </p:sp>
      <p:sp>
        <p:nvSpPr>
          <p:cNvPr id="191" name="Google Shape;191;p2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2" name="Google Shape;192;p25"/>
          <p:cNvSpPr txBox="1"/>
          <p:nvPr>
            <p:ph type="title"/>
          </p:nvPr>
        </p:nvSpPr>
        <p:spPr>
          <a:xfrm>
            <a:off x="190950" y="748825"/>
            <a:ext cx="2370600" cy="121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5CC0C4"/>
                </a:solidFill>
              </a:rPr>
              <a:t>Loopbaanadvies en persoonlijke ontwikkeling</a:t>
            </a:r>
            <a:endParaRPr>
              <a:solidFill>
                <a:srgbClr val="5CC0C4"/>
              </a:solidFill>
            </a:endParaRPr>
          </a:p>
        </p:txBody>
      </p:sp>
      <p:sp>
        <p:nvSpPr>
          <p:cNvPr id="193" name="Google Shape;193;p25"/>
          <p:cNvSpPr txBox="1"/>
          <p:nvPr>
            <p:ph idx="1" type="body"/>
          </p:nvPr>
        </p:nvSpPr>
        <p:spPr>
          <a:xfrm>
            <a:off x="190950" y="1872525"/>
            <a:ext cx="1947900" cy="2156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latin typeface="Helvetica Neue Light"/>
                <a:ea typeface="Helvetica Neue Light"/>
                <a:cs typeface="Helvetica Neue Light"/>
                <a:sym typeface="Helvetica Neue Light"/>
              </a:rPr>
              <a:t>Help uw kandidaten met het kiezen van een ander beroep. Via de </a:t>
            </a:r>
            <a:r>
              <a:rPr lang="en" u="sng">
                <a:solidFill>
                  <a:srgbClr val="00BCD4"/>
                </a:solidFill>
                <a:latin typeface="Helvetica Neue Light"/>
                <a:ea typeface="Helvetica Neue Light"/>
                <a:cs typeface="Helvetica Neue Light"/>
                <a:sym typeface="Helvetica Neue Light"/>
                <a:hlinkClick r:id="rId3"/>
              </a:rPr>
              <a:t>Talentenanalyse</a:t>
            </a:r>
            <a:r>
              <a:rPr lang="en">
                <a:latin typeface="Helvetica Neue Light"/>
                <a:ea typeface="Helvetica Neue Light"/>
                <a:cs typeface="Helvetica Neue Light"/>
                <a:sym typeface="Helvetica Neue Light"/>
              </a:rPr>
              <a:t>, de </a:t>
            </a:r>
            <a:r>
              <a:rPr lang="en" u="sng">
                <a:solidFill>
                  <a:srgbClr val="00BCD4"/>
                </a:solidFill>
                <a:latin typeface="Helvetica Neue Light"/>
                <a:ea typeface="Helvetica Neue Light"/>
                <a:cs typeface="Helvetica Neue Light"/>
                <a:sym typeface="Helvetica Neue Light"/>
                <a:hlinkClick r:id="rId4"/>
              </a:rPr>
              <a:t>Beroepskeuzetest</a:t>
            </a:r>
            <a:r>
              <a:rPr lang="en">
                <a:latin typeface="Helvetica Neue Light"/>
                <a:ea typeface="Helvetica Neue Light"/>
                <a:cs typeface="Helvetica Neue Light"/>
                <a:sym typeface="Helvetica Neue Light"/>
              </a:rPr>
              <a:t> en de </a:t>
            </a:r>
            <a:r>
              <a:rPr lang="en" u="sng">
                <a:solidFill>
                  <a:srgbClr val="00BCD4"/>
                </a:solidFill>
                <a:latin typeface="Helvetica Neue Light"/>
                <a:ea typeface="Helvetica Neue Light"/>
                <a:cs typeface="Helvetica Neue Light"/>
                <a:sym typeface="Helvetica Neue Light"/>
                <a:hlinkClick r:id="rId5"/>
              </a:rPr>
              <a:t>Career Coach</a:t>
            </a:r>
            <a:r>
              <a:rPr lang="en">
                <a:latin typeface="Helvetica Neue Light"/>
                <a:ea typeface="Helvetica Neue Light"/>
                <a:cs typeface="Helvetica Neue Light"/>
                <a:sym typeface="Helvetica Neue Light"/>
              </a:rPr>
              <a:t> krijgt u snel duidelijk waar de </a:t>
            </a:r>
            <a:r>
              <a:rPr lang="en" u="sng">
                <a:solidFill>
                  <a:srgbClr val="00BCD4"/>
                </a:solidFill>
                <a:latin typeface="Helvetica Neue Light"/>
                <a:ea typeface="Helvetica Neue Light"/>
                <a:cs typeface="Helvetica Neue Light"/>
                <a:sym typeface="Helvetica Neue Light"/>
                <a:hlinkClick r:id="rId6"/>
              </a:rPr>
              <a:t>talenten</a:t>
            </a:r>
            <a:r>
              <a:rPr lang="en">
                <a:latin typeface="Helvetica Neue Light"/>
                <a:ea typeface="Helvetica Neue Light"/>
                <a:cs typeface="Helvetica Neue Light"/>
                <a:sym typeface="Helvetica Neue Light"/>
              </a:rPr>
              <a:t>, interesses en vooral vacatures voor uw kandidaten zijn.</a:t>
            </a:r>
            <a:br>
              <a:rPr lang="en" sz="1000"/>
            </a:br>
            <a:br>
              <a:rPr lang="en" sz="1000"/>
            </a:br>
            <a:br>
              <a:rPr lang="en" sz="1000">
                <a:solidFill>
                  <a:srgbClr val="5CC0C4"/>
                </a:solidFill>
                <a:highlight>
                  <a:srgbClr val="FFFFFF"/>
                </a:highlight>
              </a:rPr>
            </a:br>
            <a:endParaRPr sz="1000">
              <a:solidFill>
                <a:srgbClr val="5CC0C4"/>
              </a:solidFill>
              <a:highlight>
                <a:srgbClr val="FFFFFF"/>
              </a:highlight>
            </a:endParaRPr>
          </a:p>
        </p:txBody>
      </p:sp>
      <p:sp>
        <p:nvSpPr>
          <p:cNvPr id="194" name="Google Shape;194;p25"/>
          <p:cNvSpPr txBox="1"/>
          <p:nvPr/>
        </p:nvSpPr>
        <p:spPr>
          <a:xfrm>
            <a:off x="231600" y="4129125"/>
            <a:ext cx="1947900" cy="4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rgbClr val="00BCD4"/>
                </a:solidFill>
                <a:hlinkClick r:id="rId7"/>
              </a:rPr>
              <a:t>https://www.tma.nl/loopbaanadvies/</a:t>
            </a:r>
            <a:endParaRPr sz="1000">
              <a:solidFill>
                <a:srgbClr val="00BCD4"/>
              </a:solidFill>
              <a:latin typeface="Nunito Sans"/>
              <a:ea typeface="Nunito Sans"/>
              <a:cs typeface="Nunito Sans"/>
              <a:sym typeface="Nunito Sans"/>
            </a:endParaRPr>
          </a:p>
        </p:txBody>
      </p:sp>
      <p:pic>
        <p:nvPicPr>
          <p:cNvPr id="195" name="Google Shape;195;p25"/>
          <p:cNvPicPr preferRelativeResize="0"/>
          <p:nvPr/>
        </p:nvPicPr>
        <p:blipFill>
          <a:blip r:embed="rId8">
            <a:alphaModFix/>
          </a:blip>
          <a:stretch>
            <a:fillRect/>
          </a:stretch>
        </p:blipFill>
        <p:spPr>
          <a:xfrm>
            <a:off x="2561550" y="0"/>
            <a:ext cx="6582451"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6"/>
          <p:cNvSpPr/>
          <p:nvPr/>
        </p:nvSpPr>
        <p:spPr>
          <a:xfrm>
            <a:off x="3557581" y="820546"/>
            <a:ext cx="4612200" cy="294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980000"/>
              </a:solidFill>
              <a:latin typeface="Nunito Sans"/>
              <a:ea typeface="Nunito Sans"/>
              <a:cs typeface="Nunito Sans"/>
              <a:sym typeface="Nunito Sans"/>
            </a:endParaRPr>
          </a:p>
        </p:txBody>
      </p:sp>
      <p:sp>
        <p:nvSpPr>
          <p:cNvPr id="201" name="Google Shape;201;p2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2" name="Google Shape;202;p26"/>
          <p:cNvSpPr txBox="1"/>
          <p:nvPr>
            <p:ph type="title"/>
          </p:nvPr>
        </p:nvSpPr>
        <p:spPr>
          <a:xfrm>
            <a:off x="172975" y="308250"/>
            <a:ext cx="2046300" cy="121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5CC0C4"/>
                </a:solidFill>
              </a:rPr>
              <a:t>TMA 360 Graden Feedback </a:t>
            </a:r>
            <a:endParaRPr>
              <a:solidFill>
                <a:srgbClr val="5CC0C4"/>
              </a:solidFill>
            </a:endParaRPr>
          </a:p>
        </p:txBody>
      </p:sp>
      <p:sp>
        <p:nvSpPr>
          <p:cNvPr id="203" name="Google Shape;203;p26"/>
          <p:cNvSpPr txBox="1"/>
          <p:nvPr>
            <p:ph idx="1" type="body"/>
          </p:nvPr>
        </p:nvSpPr>
        <p:spPr>
          <a:xfrm>
            <a:off x="234450" y="1623400"/>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solidFill>
                  <a:srgbClr val="888888"/>
                </a:solidFill>
                <a:latin typeface="Helvetica Neue Light"/>
                <a:ea typeface="Helvetica Neue Light"/>
                <a:cs typeface="Helvetica Neue Light"/>
                <a:sym typeface="Helvetica Neue Light"/>
              </a:rPr>
              <a:t>TMA 360 graden feedback is een eenvoudig te gebruiken 360 graden feedback instrument om sterke en minder sterke competenties in beeld te brengen. Door het verschil tussen het zelfbeeld en het beeld van anderen op competenties kunt u een duidelijke analyse maken van de ontwikkelpunten van uzelf of uw kandidaat.</a:t>
            </a:r>
            <a:endParaRPr>
              <a:solidFill>
                <a:srgbClr val="888888"/>
              </a:solidFill>
              <a:latin typeface="Helvetica Neue Light"/>
              <a:ea typeface="Helvetica Neue Light"/>
              <a:cs typeface="Helvetica Neue Light"/>
              <a:sym typeface="Helvetica Neue Light"/>
            </a:endParaRPr>
          </a:p>
          <a:p>
            <a:pPr indent="0" lvl="0" marL="0" rtl="0" algn="l">
              <a:spcBef>
                <a:spcPts val="600"/>
              </a:spcBef>
              <a:spcAft>
                <a:spcPts val="0"/>
              </a:spcAft>
              <a:buClr>
                <a:schemeClr val="dk1"/>
              </a:buClr>
              <a:buSzPts val="1100"/>
              <a:buFont typeface="Arial"/>
              <a:buNone/>
            </a:pPr>
            <a:r>
              <a:t/>
            </a:r>
            <a:endParaRPr>
              <a:solidFill>
                <a:srgbClr val="888888"/>
              </a:solidFill>
              <a:latin typeface="Helvetica Neue Light"/>
              <a:ea typeface="Helvetica Neue Light"/>
              <a:cs typeface="Helvetica Neue Light"/>
              <a:sym typeface="Helvetica Neue Light"/>
            </a:endParaRPr>
          </a:p>
          <a:p>
            <a:pPr indent="0" lvl="0" marL="0" rtl="0" algn="l">
              <a:spcBef>
                <a:spcPts val="600"/>
              </a:spcBef>
              <a:spcAft>
                <a:spcPts val="0"/>
              </a:spcAft>
              <a:buClr>
                <a:schemeClr val="dk1"/>
              </a:buClr>
              <a:buSzPts val="1100"/>
              <a:buFont typeface="Arial"/>
              <a:buNone/>
            </a:pPr>
            <a:r>
              <a:t/>
            </a:r>
            <a:endParaRPr>
              <a:solidFill>
                <a:srgbClr val="888888"/>
              </a:solidFill>
              <a:latin typeface="Helvetica Neue Light"/>
              <a:ea typeface="Helvetica Neue Light"/>
              <a:cs typeface="Helvetica Neue Light"/>
              <a:sym typeface="Helvetica Neue Light"/>
            </a:endParaRPr>
          </a:p>
          <a:p>
            <a:pPr indent="0" lvl="0" marL="0" rtl="0" algn="l">
              <a:spcBef>
                <a:spcPts val="600"/>
              </a:spcBef>
              <a:spcAft>
                <a:spcPts val="0"/>
              </a:spcAft>
              <a:buNone/>
            </a:pPr>
            <a:br>
              <a:rPr lang="en" sz="1000"/>
            </a:br>
            <a:endParaRPr sz="1000"/>
          </a:p>
          <a:p>
            <a:pPr indent="0" lvl="0" marL="0" rtl="0" algn="l">
              <a:spcBef>
                <a:spcPts val="600"/>
              </a:spcBef>
              <a:spcAft>
                <a:spcPts val="0"/>
              </a:spcAft>
              <a:buNone/>
            </a:pPr>
            <a:br>
              <a:rPr lang="en" sz="1000"/>
            </a:br>
            <a:r>
              <a:rPr lang="en" sz="1000" u="sng">
                <a:solidFill>
                  <a:srgbClr val="00BCD4"/>
                </a:solidFill>
                <a:latin typeface="Arial"/>
                <a:ea typeface="Arial"/>
                <a:cs typeface="Arial"/>
                <a:sym typeface="Arial"/>
                <a:hlinkClick r:id="rId3"/>
              </a:rPr>
              <a:t>https://www.tmamethod.com/360degreefeedback/</a:t>
            </a:r>
            <a:endParaRPr sz="1000">
              <a:solidFill>
                <a:srgbClr val="00BCD4"/>
              </a:solidFill>
            </a:endParaRPr>
          </a:p>
        </p:txBody>
      </p:sp>
      <p:pic>
        <p:nvPicPr>
          <p:cNvPr id="204" name="Google Shape;204;p26"/>
          <p:cNvPicPr preferRelativeResize="0"/>
          <p:nvPr/>
        </p:nvPicPr>
        <p:blipFill>
          <a:blip r:embed="rId4">
            <a:alphaModFix/>
          </a:blip>
          <a:stretch>
            <a:fillRect/>
          </a:stretch>
        </p:blipFill>
        <p:spPr>
          <a:xfrm>
            <a:off x="2571750" y="0"/>
            <a:ext cx="6572249"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7"/>
          <p:cNvSpPr txBox="1"/>
          <p:nvPr>
            <p:ph type="title"/>
          </p:nvPr>
        </p:nvSpPr>
        <p:spPr>
          <a:xfrm>
            <a:off x="234450" y="575500"/>
            <a:ext cx="2204100" cy="398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latin typeface="Helvetica Neue"/>
                <a:ea typeface="Helvetica Neue"/>
                <a:cs typeface="Helvetica Neue"/>
                <a:sym typeface="Helvetica Neue"/>
              </a:rPr>
              <a:t>2</a:t>
            </a:r>
            <a:endParaRPr b="1" sz="4000">
              <a:latin typeface="Helvetica Neue"/>
              <a:ea typeface="Helvetica Neue"/>
              <a:cs typeface="Helvetica Neue"/>
              <a:sym typeface="Helvetica Neue"/>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rPr b="1" lang="en">
                <a:latin typeface="Helvetica Neue"/>
                <a:ea typeface="Helvetica Neue"/>
                <a:cs typeface="Helvetica Neue"/>
                <a:sym typeface="Helvetica Neue"/>
              </a:rPr>
              <a:t>TMA voor  organizations</a:t>
            </a:r>
            <a:endParaRPr b="1">
              <a:latin typeface="Helvetica Neue"/>
              <a:ea typeface="Helvetica Neue"/>
              <a:cs typeface="Helvetica Neue"/>
              <a:sym typeface="Helvetica Neue"/>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0" name="Google Shape;210;p27"/>
          <p:cNvSpPr txBox="1"/>
          <p:nvPr>
            <p:ph idx="1" type="body"/>
          </p:nvPr>
        </p:nvSpPr>
        <p:spPr>
          <a:xfrm>
            <a:off x="3069325" y="1126450"/>
            <a:ext cx="1789800" cy="3578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200">
                <a:latin typeface="Helvetica Neue"/>
                <a:ea typeface="Helvetica Neue"/>
                <a:cs typeface="Helvetica Neue"/>
                <a:sym typeface="Helvetica Neue"/>
              </a:rPr>
              <a:t>TMA Voorspellend Functiemodel</a:t>
            </a:r>
            <a:endParaRPr b="1" sz="1200">
              <a:latin typeface="Helvetica Neue"/>
              <a:ea typeface="Helvetica Neue"/>
              <a:cs typeface="Helvetica Neue"/>
              <a:sym typeface="Helvetica Neue"/>
            </a:endParaRPr>
          </a:p>
          <a:p>
            <a:pPr indent="0" lvl="0" marL="0" rtl="0" algn="l">
              <a:spcBef>
                <a:spcPts val="600"/>
              </a:spcBef>
              <a:spcAft>
                <a:spcPts val="0"/>
              </a:spcAft>
              <a:buNone/>
            </a:pPr>
            <a:r>
              <a:rPr lang="en" sz="1200">
                <a:latin typeface="Helvetica Neue Light"/>
                <a:ea typeface="Helvetica Neue Light"/>
                <a:cs typeface="Helvetica Neue Light"/>
                <a:sym typeface="Helvetica Neue Light"/>
              </a:rPr>
              <a:t>Voorspel het vermogen van mensen om te slagen en te gedijen in de functies en de context van uw bedrijf.</a:t>
            </a:r>
            <a:endParaRPr sz="1200">
              <a:latin typeface="Helvetica Neue Light"/>
              <a:ea typeface="Helvetica Neue Light"/>
              <a:cs typeface="Helvetica Neue Light"/>
              <a:sym typeface="Helvetica Neue Light"/>
            </a:endParaRPr>
          </a:p>
          <a:p>
            <a:pPr indent="0" lvl="0" marL="0" rtl="0" algn="l">
              <a:spcBef>
                <a:spcPts val="600"/>
              </a:spcBef>
              <a:spcAft>
                <a:spcPts val="0"/>
              </a:spcAft>
              <a:buNone/>
            </a:pPr>
            <a:r>
              <a:rPr lang="en" sz="1200">
                <a:latin typeface="Helvetica Neue Light"/>
                <a:ea typeface="Helvetica Neue Light"/>
                <a:cs typeface="Helvetica Neue Light"/>
                <a:sym typeface="Helvetica Neue Light"/>
              </a:rPr>
              <a:t>Wanneer u een selectie- of wervingsproces start begin dan met het  definiëren van criteria die u in uw nieuwe medewerkers wilt vinden. TMA helpt hierbij.</a:t>
            </a:r>
            <a:endParaRPr sz="1200">
              <a:latin typeface="Helvetica Neue Light"/>
              <a:ea typeface="Helvetica Neue Light"/>
              <a:cs typeface="Helvetica Neue Light"/>
              <a:sym typeface="Helvetica Neue Light"/>
            </a:endParaRPr>
          </a:p>
        </p:txBody>
      </p:sp>
      <p:sp>
        <p:nvSpPr>
          <p:cNvPr id="211" name="Google Shape;211;p27"/>
          <p:cNvSpPr txBox="1"/>
          <p:nvPr>
            <p:ph idx="2" type="body"/>
          </p:nvPr>
        </p:nvSpPr>
        <p:spPr>
          <a:xfrm>
            <a:off x="4951002" y="1126450"/>
            <a:ext cx="1789800" cy="335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200"/>
              <a:t>TMA Talent Pool</a:t>
            </a:r>
            <a:endParaRPr b="1" sz="1200"/>
          </a:p>
          <a:p>
            <a:pPr indent="0" lvl="0" marL="0" rtl="0" algn="l">
              <a:spcBef>
                <a:spcPts val="600"/>
              </a:spcBef>
              <a:spcAft>
                <a:spcPts val="0"/>
              </a:spcAft>
              <a:buNone/>
            </a:pPr>
            <a:r>
              <a:rPr lang="en" sz="1200">
                <a:latin typeface="Helvetica Neue Light"/>
                <a:ea typeface="Helvetica Neue Light"/>
                <a:cs typeface="Helvetica Neue Light"/>
                <a:sym typeface="Helvetica Neue Light"/>
              </a:rPr>
              <a:t>Bouw je talentenpool en zoek kandidaten op basis van competenties en talenten en ervaring.</a:t>
            </a:r>
            <a:endParaRPr sz="1200">
              <a:latin typeface="Helvetica Neue Light"/>
              <a:ea typeface="Helvetica Neue Light"/>
              <a:cs typeface="Helvetica Neue Light"/>
              <a:sym typeface="Helvetica Neue Light"/>
            </a:endParaRPr>
          </a:p>
        </p:txBody>
      </p:sp>
      <p:sp>
        <p:nvSpPr>
          <p:cNvPr id="212" name="Google Shape;212;p27"/>
          <p:cNvSpPr txBox="1"/>
          <p:nvPr>
            <p:ph idx="3" type="body"/>
          </p:nvPr>
        </p:nvSpPr>
        <p:spPr>
          <a:xfrm>
            <a:off x="6832679" y="1126450"/>
            <a:ext cx="1789800" cy="335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200"/>
              <a:t>TMA </a:t>
            </a:r>
            <a:r>
              <a:rPr b="1" lang="en" sz="1200"/>
              <a:t>Matching Technology</a:t>
            </a:r>
            <a:endParaRPr b="1" sz="1200"/>
          </a:p>
          <a:p>
            <a:pPr indent="0" lvl="0" marL="0" rtl="0" algn="l">
              <a:spcBef>
                <a:spcPts val="600"/>
              </a:spcBef>
              <a:spcAft>
                <a:spcPts val="0"/>
              </a:spcAft>
              <a:buNone/>
            </a:pPr>
            <a:r>
              <a:rPr lang="en" sz="1200">
                <a:solidFill>
                  <a:srgbClr val="2D353C"/>
                </a:solidFill>
                <a:latin typeface="Helvetica Neue Light"/>
                <a:ea typeface="Helvetica Neue Light"/>
                <a:cs typeface="Helvetica Neue Light"/>
                <a:sym typeface="Helvetica Neue Light"/>
              </a:rPr>
              <a:t>Kandidaten automatisch afstemmen op uw functie-eisen.</a:t>
            </a:r>
            <a:endParaRPr sz="1200">
              <a:solidFill>
                <a:srgbClr val="2D353C"/>
              </a:solidFill>
              <a:latin typeface="Helvetica Neue Light"/>
              <a:ea typeface="Helvetica Neue Light"/>
              <a:cs typeface="Helvetica Neue Light"/>
              <a:sym typeface="Helvetica Neue Light"/>
            </a:endParaRPr>
          </a:p>
          <a:p>
            <a:pPr indent="0" lvl="0" marL="0" rtl="0" algn="l">
              <a:spcBef>
                <a:spcPts val="600"/>
              </a:spcBef>
              <a:spcAft>
                <a:spcPts val="0"/>
              </a:spcAft>
              <a:buNone/>
            </a:pPr>
            <a:r>
              <a:rPr lang="en" sz="1200">
                <a:solidFill>
                  <a:srgbClr val="2D353C"/>
                </a:solidFill>
                <a:latin typeface="Helvetica Neue Light"/>
                <a:ea typeface="Helvetica Neue Light"/>
                <a:cs typeface="Helvetica Neue Light"/>
                <a:sym typeface="Helvetica Neue Light"/>
              </a:rPr>
              <a:t>Bekijk  exacte overeenkomsten in percentage tussen uw kandidaten en functie.</a:t>
            </a:r>
            <a:endParaRPr sz="1200">
              <a:solidFill>
                <a:srgbClr val="2D353C"/>
              </a:solidFill>
              <a:latin typeface="Helvetica Neue Light"/>
              <a:ea typeface="Helvetica Neue Light"/>
              <a:cs typeface="Helvetica Neue Light"/>
              <a:sym typeface="Helvetica Neue Light"/>
            </a:endParaRPr>
          </a:p>
          <a:p>
            <a:pPr indent="0" lvl="0" marL="0" rtl="0" algn="l">
              <a:spcBef>
                <a:spcPts val="600"/>
              </a:spcBef>
              <a:spcAft>
                <a:spcPts val="0"/>
              </a:spcAft>
              <a:buNone/>
            </a:pPr>
            <a:r>
              <a:t/>
            </a:r>
            <a:endParaRPr sz="1300">
              <a:latin typeface="Helvetica Neue Light"/>
              <a:ea typeface="Helvetica Neue Light"/>
              <a:cs typeface="Helvetica Neue Light"/>
              <a:sym typeface="Helvetica Neue Light"/>
            </a:endParaRPr>
          </a:p>
          <a:p>
            <a:pPr indent="0" lvl="0" marL="0" rtl="0" algn="l">
              <a:spcBef>
                <a:spcPts val="600"/>
              </a:spcBef>
              <a:spcAft>
                <a:spcPts val="0"/>
              </a:spcAft>
              <a:buNone/>
            </a:pPr>
            <a:r>
              <a:t/>
            </a:r>
            <a:endParaRPr/>
          </a:p>
        </p:txBody>
      </p:sp>
      <p:sp>
        <p:nvSpPr>
          <p:cNvPr id="213" name="Google Shape;213;p2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8"/>
          <p:cNvSpPr/>
          <p:nvPr/>
        </p:nvSpPr>
        <p:spPr>
          <a:xfrm>
            <a:off x="3557581" y="820546"/>
            <a:ext cx="4612200" cy="294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980000"/>
              </a:solidFill>
              <a:latin typeface="Nunito Sans"/>
              <a:ea typeface="Nunito Sans"/>
              <a:cs typeface="Nunito Sans"/>
              <a:sym typeface="Nunito Sans"/>
            </a:endParaRPr>
          </a:p>
        </p:txBody>
      </p:sp>
      <p:sp>
        <p:nvSpPr>
          <p:cNvPr id="219" name="Google Shape;219;p2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0" name="Google Shape;220;p28"/>
          <p:cNvSpPr txBox="1"/>
          <p:nvPr>
            <p:ph type="title"/>
          </p:nvPr>
        </p:nvSpPr>
        <p:spPr>
          <a:xfrm>
            <a:off x="144600" y="-230500"/>
            <a:ext cx="2308200" cy="167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solidFill>
                  <a:srgbClr val="5CC0C4"/>
                </a:solidFill>
              </a:rPr>
              <a:t>TMA Competenties</a:t>
            </a:r>
            <a:endParaRPr sz="2200">
              <a:solidFill>
                <a:srgbClr val="5CC0C4"/>
              </a:solidFill>
            </a:endParaRPr>
          </a:p>
        </p:txBody>
      </p:sp>
      <p:sp>
        <p:nvSpPr>
          <p:cNvPr id="221" name="Google Shape;221;p28"/>
          <p:cNvSpPr txBox="1"/>
          <p:nvPr>
            <p:ph idx="1" type="body"/>
          </p:nvPr>
        </p:nvSpPr>
        <p:spPr>
          <a:xfrm>
            <a:off x="234450" y="1551650"/>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chemeClr val="dk2"/>
                </a:solidFill>
                <a:latin typeface="Helvetica Neue Light"/>
                <a:ea typeface="Helvetica Neue Light"/>
                <a:cs typeface="Helvetica Neue Light"/>
                <a:sym typeface="Helvetica Neue Light"/>
              </a:rPr>
              <a:t>De </a:t>
            </a:r>
            <a:r>
              <a:rPr lang="en" u="sng">
                <a:solidFill>
                  <a:srgbClr val="00BCD4"/>
                </a:solidFill>
                <a:latin typeface="Helvetica Neue Light"/>
                <a:ea typeface="Helvetica Neue Light"/>
                <a:cs typeface="Helvetica Neue Light"/>
                <a:sym typeface="Helvetica Neue Light"/>
                <a:hlinkClick r:id="rId3"/>
              </a:rPr>
              <a:t>TMA Competenties</a:t>
            </a:r>
            <a:r>
              <a:rPr lang="en">
                <a:solidFill>
                  <a:schemeClr val="dk2"/>
                </a:solidFill>
                <a:latin typeface="Helvetica Neue Light"/>
                <a:ea typeface="Helvetica Neue Light"/>
                <a:cs typeface="Helvetica Neue Light"/>
                <a:sym typeface="Helvetica Neue Light"/>
              </a:rPr>
              <a:t> bestaan uit een lijst met 53 competenties en bevat per competentie gedragsvoorbeelden op operationeel, tactisch en strategisch niveau. Aan elke competentie zijn daarnaast interviewvragen, ontwikkelactiviteiten en </a:t>
            </a:r>
            <a:r>
              <a:rPr lang="en">
                <a:solidFill>
                  <a:schemeClr val="dk2"/>
                </a:solidFill>
                <a:latin typeface="Helvetica Neue Light"/>
                <a:ea typeface="Helvetica Neue Light"/>
                <a:cs typeface="Helvetica Neue Light"/>
                <a:sym typeface="Helvetica Neue Light"/>
              </a:rPr>
              <a:t>coaching adviezen</a:t>
            </a:r>
            <a:r>
              <a:rPr lang="en">
                <a:solidFill>
                  <a:schemeClr val="dk2"/>
                </a:solidFill>
                <a:latin typeface="Helvetica Neue Light"/>
                <a:ea typeface="Helvetica Neue Light"/>
                <a:cs typeface="Helvetica Neue Light"/>
                <a:sym typeface="Helvetica Neue Light"/>
              </a:rPr>
              <a:t> toegevoegd </a:t>
            </a:r>
            <a:br>
              <a:rPr lang="en">
                <a:solidFill>
                  <a:schemeClr val="dk2"/>
                </a:solidFill>
                <a:latin typeface="Helvetica Neue Light"/>
                <a:ea typeface="Helvetica Neue Light"/>
                <a:cs typeface="Helvetica Neue Light"/>
                <a:sym typeface="Helvetica Neue Light"/>
              </a:rPr>
            </a:br>
            <a:br>
              <a:rPr lang="en">
                <a:solidFill>
                  <a:schemeClr val="dk2"/>
                </a:solidFill>
                <a:latin typeface="Helvetica Neue Light"/>
                <a:ea typeface="Helvetica Neue Light"/>
                <a:cs typeface="Helvetica Neue Light"/>
                <a:sym typeface="Helvetica Neue Light"/>
              </a:rPr>
            </a:br>
            <a:endParaRPr>
              <a:latin typeface="Helvetica Neue Light"/>
              <a:ea typeface="Helvetica Neue Light"/>
              <a:cs typeface="Helvetica Neue Light"/>
              <a:sym typeface="Helvetica Neue Light"/>
            </a:endParaRPr>
          </a:p>
        </p:txBody>
      </p:sp>
      <p:sp>
        <p:nvSpPr>
          <p:cNvPr id="222" name="Google Shape;222;p28"/>
          <p:cNvSpPr txBox="1"/>
          <p:nvPr/>
        </p:nvSpPr>
        <p:spPr>
          <a:xfrm>
            <a:off x="276000" y="4207400"/>
            <a:ext cx="2089200" cy="27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 sz="1000">
                <a:solidFill>
                  <a:srgbClr val="00BCD4"/>
                </a:solidFill>
                <a:highlight>
                  <a:srgbClr val="FFFFFF"/>
                </a:highlight>
                <a:latin typeface="Helvetica Neue Light"/>
                <a:ea typeface="Helvetica Neue Light"/>
                <a:cs typeface="Helvetica Neue Light"/>
                <a:sym typeface="Helvetica Neue Light"/>
              </a:rPr>
              <a:t>www.competentievoorbeelden.nl</a:t>
            </a:r>
            <a:endParaRPr sz="1000">
              <a:solidFill>
                <a:srgbClr val="00BCD4"/>
              </a:solidFill>
              <a:highlight>
                <a:srgbClr val="FFFFFF"/>
              </a:highlight>
              <a:latin typeface="Nunito Sans"/>
              <a:ea typeface="Nunito Sans"/>
              <a:cs typeface="Nunito Sans"/>
              <a:sym typeface="Nunito Sans"/>
            </a:endParaRPr>
          </a:p>
        </p:txBody>
      </p:sp>
      <p:pic>
        <p:nvPicPr>
          <p:cNvPr id="223" name="Google Shape;223;p28"/>
          <p:cNvPicPr preferRelativeResize="0"/>
          <p:nvPr/>
        </p:nvPicPr>
        <p:blipFill>
          <a:blip r:embed="rId4">
            <a:alphaModFix/>
          </a:blip>
          <a:stretch>
            <a:fillRect/>
          </a:stretch>
        </p:blipFill>
        <p:spPr>
          <a:xfrm>
            <a:off x="2452800" y="0"/>
            <a:ext cx="6691199"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9"/>
          <p:cNvSpPr/>
          <p:nvPr/>
        </p:nvSpPr>
        <p:spPr>
          <a:xfrm>
            <a:off x="3557581" y="820546"/>
            <a:ext cx="4612200" cy="294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980000"/>
              </a:solidFill>
              <a:latin typeface="Nunito Sans"/>
              <a:ea typeface="Nunito Sans"/>
              <a:cs typeface="Nunito Sans"/>
              <a:sym typeface="Nunito Sans"/>
            </a:endParaRPr>
          </a:p>
        </p:txBody>
      </p:sp>
      <p:sp>
        <p:nvSpPr>
          <p:cNvPr id="229" name="Google Shape;229;p2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0" name="Google Shape;230;p29"/>
          <p:cNvSpPr txBox="1"/>
          <p:nvPr>
            <p:ph type="title"/>
          </p:nvPr>
        </p:nvSpPr>
        <p:spPr>
          <a:xfrm>
            <a:off x="299100" y="-230500"/>
            <a:ext cx="2046300" cy="167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5CC0C4"/>
                </a:solidFill>
              </a:rPr>
              <a:t>TMA Talent Pool</a:t>
            </a:r>
            <a:endParaRPr>
              <a:solidFill>
                <a:srgbClr val="5CC0C4"/>
              </a:solidFill>
            </a:endParaRPr>
          </a:p>
        </p:txBody>
      </p:sp>
      <p:sp>
        <p:nvSpPr>
          <p:cNvPr id="231" name="Google Shape;231;p29"/>
          <p:cNvSpPr txBox="1"/>
          <p:nvPr>
            <p:ph idx="1" type="body"/>
          </p:nvPr>
        </p:nvSpPr>
        <p:spPr>
          <a:xfrm>
            <a:off x="234450" y="1551650"/>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solidFill>
                  <a:schemeClr val="dk2"/>
                </a:solidFill>
                <a:latin typeface="Helvetica Neue Light"/>
                <a:ea typeface="Helvetica Neue Light"/>
                <a:cs typeface="Helvetica Neue Light"/>
                <a:sym typeface="Helvetica Neue Light"/>
              </a:rPr>
              <a:t>Build your Talent Pool and search individuals based on their </a:t>
            </a:r>
            <a:r>
              <a:rPr lang="en" sz="1800" u="sng">
                <a:solidFill>
                  <a:srgbClr val="00BCD4"/>
                </a:solidFill>
                <a:latin typeface="Helvetica Neue Light"/>
                <a:ea typeface="Helvetica Neue Light"/>
                <a:cs typeface="Helvetica Neue Light"/>
                <a:sym typeface="Helvetica Neue Light"/>
                <a:hlinkClick r:id="rId3"/>
              </a:rPr>
              <a:t>competencies</a:t>
            </a:r>
            <a:r>
              <a:rPr lang="en" sz="1800">
                <a:solidFill>
                  <a:schemeClr val="dk2"/>
                </a:solidFill>
                <a:latin typeface="Helvetica Neue Light"/>
                <a:ea typeface="Helvetica Neue Light"/>
                <a:cs typeface="Helvetica Neue Light"/>
                <a:sym typeface="Helvetica Neue Light"/>
              </a:rPr>
              <a:t> and </a:t>
            </a:r>
            <a:r>
              <a:rPr lang="en" sz="1800" u="sng">
                <a:solidFill>
                  <a:srgbClr val="5CC0C4"/>
                </a:solidFill>
                <a:latin typeface="Helvetica Neue Light"/>
                <a:ea typeface="Helvetica Neue Light"/>
                <a:cs typeface="Helvetica Neue Light"/>
                <a:sym typeface="Helvetica Neue Light"/>
                <a:hlinkClick r:id="rId4"/>
              </a:rPr>
              <a:t>talents</a:t>
            </a:r>
            <a:r>
              <a:rPr lang="en" sz="1800">
                <a:solidFill>
                  <a:srgbClr val="5CC0C4"/>
                </a:solidFill>
                <a:latin typeface="Helvetica Neue Light"/>
                <a:ea typeface="Helvetica Neue Light"/>
                <a:cs typeface="Helvetica Neue Light"/>
                <a:sym typeface="Helvetica Neue Light"/>
              </a:rPr>
              <a:t>.</a:t>
            </a:r>
            <a:r>
              <a:rPr lang="en" sz="1800">
                <a:solidFill>
                  <a:schemeClr val="dk2"/>
                </a:solidFill>
                <a:latin typeface="Helvetica Neue Light"/>
                <a:ea typeface="Helvetica Neue Light"/>
                <a:cs typeface="Helvetica Neue Light"/>
                <a:sym typeface="Helvetica Neue Light"/>
              </a:rPr>
              <a:t> </a:t>
            </a:r>
            <a:br>
              <a:rPr lang="en" sz="1400">
                <a:solidFill>
                  <a:schemeClr val="dk2"/>
                </a:solidFill>
                <a:latin typeface="Helvetica Neue Light"/>
                <a:ea typeface="Helvetica Neue Light"/>
                <a:cs typeface="Helvetica Neue Light"/>
                <a:sym typeface="Helvetica Neue Light"/>
              </a:rPr>
            </a:br>
            <a:br>
              <a:rPr lang="en" sz="1400">
                <a:solidFill>
                  <a:schemeClr val="dk2"/>
                </a:solidFill>
                <a:latin typeface="Helvetica Neue Light"/>
                <a:ea typeface="Helvetica Neue Light"/>
                <a:cs typeface="Helvetica Neue Light"/>
                <a:sym typeface="Helvetica Neue Light"/>
              </a:rPr>
            </a:br>
            <a:endParaRPr sz="1400">
              <a:latin typeface="Helvetica Neue Light"/>
              <a:ea typeface="Helvetica Neue Light"/>
              <a:cs typeface="Helvetica Neue Light"/>
              <a:sym typeface="Helvetica Neue Light"/>
            </a:endParaRPr>
          </a:p>
        </p:txBody>
      </p:sp>
      <p:pic>
        <p:nvPicPr>
          <p:cNvPr id="232" name="Google Shape;232;p29"/>
          <p:cNvPicPr preferRelativeResize="0"/>
          <p:nvPr/>
        </p:nvPicPr>
        <p:blipFill>
          <a:blip r:embed="rId5">
            <a:alphaModFix/>
          </a:blip>
          <a:stretch>
            <a:fillRect/>
          </a:stretch>
        </p:blipFill>
        <p:spPr>
          <a:xfrm>
            <a:off x="2582000" y="0"/>
            <a:ext cx="6562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0"/>
          <p:cNvSpPr/>
          <p:nvPr/>
        </p:nvSpPr>
        <p:spPr>
          <a:xfrm>
            <a:off x="3557581" y="820546"/>
            <a:ext cx="4612200" cy="294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980000"/>
              </a:solidFill>
              <a:latin typeface="Nunito Sans"/>
              <a:ea typeface="Nunito Sans"/>
              <a:cs typeface="Nunito Sans"/>
              <a:sym typeface="Nunito Sans"/>
            </a:endParaRPr>
          </a:p>
        </p:txBody>
      </p:sp>
      <p:sp>
        <p:nvSpPr>
          <p:cNvPr id="238" name="Google Shape;238;p3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9" name="Google Shape;239;p30"/>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5CC0C4"/>
                </a:solidFill>
              </a:rPr>
              <a:t>TMA Matching </a:t>
            </a:r>
            <a:endParaRPr>
              <a:solidFill>
                <a:srgbClr val="5CC0C4"/>
              </a:solidFill>
            </a:endParaRPr>
          </a:p>
          <a:p>
            <a:pPr indent="0" lvl="0" marL="0" rtl="0" algn="l">
              <a:spcBef>
                <a:spcPts val="0"/>
              </a:spcBef>
              <a:spcAft>
                <a:spcPts val="0"/>
              </a:spcAft>
              <a:buNone/>
            </a:pPr>
            <a:r>
              <a:rPr lang="en">
                <a:solidFill>
                  <a:srgbClr val="5CC0C4"/>
                </a:solidFill>
              </a:rPr>
              <a:t>Technology</a:t>
            </a:r>
            <a:endParaRPr>
              <a:solidFill>
                <a:srgbClr val="5CC0C4"/>
              </a:solidFill>
            </a:endParaRPr>
          </a:p>
        </p:txBody>
      </p:sp>
      <p:sp>
        <p:nvSpPr>
          <p:cNvPr id="240" name="Google Shape;240;p30"/>
          <p:cNvSpPr txBox="1"/>
          <p:nvPr>
            <p:ph idx="1" type="body"/>
          </p:nvPr>
        </p:nvSpPr>
        <p:spPr>
          <a:xfrm>
            <a:off x="234450" y="2004325"/>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solidFill>
                  <a:schemeClr val="dk2"/>
                </a:solidFill>
                <a:latin typeface="Helvetica Neue Light"/>
                <a:ea typeface="Helvetica Neue Light"/>
                <a:cs typeface="Helvetica Neue Light"/>
                <a:sym typeface="Helvetica Neue Light"/>
              </a:rPr>
              <a:t>Kandidaten automatisch afstemmen op uw functie-eisen.</a:t>
            </a:r>
            <a:endParaRPr sz="1400">
              <a:latin typeface="Helvetica Neue Light"/>
              <a:ea typeface="Helvetica Neue Light"/>
              <a:cs typeface="Helvetica Neue Light"/>
              <a:sym typeface="Helvetica Neue Light"/>
            </a:endParaRPr>
          </a:p>
        </p:txBody>
      </p:sp>
      <p:pic>
        <p:nvPicPr>
          <p:cNvPr id="241" name="Google Shape;241;p30"/>
          <p:cNvPicPr preferRelativeResize="0"/>
          <p:nvPr/>
        </p:nvPicPr>
        <p:blipFill>
          <a:blip r:embed="rId3">
            <a:alphaModFix/>
          </a:blip>
          <a:stretch>
            <a:fillRect/>
          </a:stretch>
        </p:blipFill>
        <p:spPr>
          <a:xfrm>
            <a:off x="2591375" y="0"/>
            <a:ext cx="6552624"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1"/>
          <p:cNvSpPr/>
          <p:nvPr/>
        </p:nvSpPr>
        <p:spPr>
          <a:xfrm>
            <a:off x="3557581" y="820546"/>
            <a:ext cx="4612200" cy="294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980000"/>
              </a:solidFill>
              <a:latin typeface="Nunito Sans"/>
              <a:ea typeface="Nunito Sans"/>
              <a:cs typeface="Nunito Sans"/>
              <a:sym typeface="Nunito Sans"/>
            </a:endParaRPr>
          </a:p>
        </p:txBody>
      </p:sp>
      <p:sp>
        <p:nvSpPr>
          <p:cNvPr id="247" name="Google Shape;247;p3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8" name="Google Shape;248;p31"/>
          <p:cNvSpPr txBox="1"/>
          <p:nvPr>
            <p:ph type="title"/>
          </p:nvPr>
        </p:nvSpPr>
        <p:spPr>
          <a:xfrm>
            <a:off x="190950" y="235575"/>
            <a:ext cx="2046300" cy="149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5CC0C4"/>
                </a:solidFill>
              </a:rPr>
              <a:t>TMA Performance Matrix</a:t>
            </a:r>
            <a:endParaRPr>
              <a:solidFill>
                <a:srgbClr val="5CC0C4"/>
              </a:solidFill>
            </a:endParaRPr>
          </a:p>
        </p:txBody>
      </p:sp>
      <p:sp>
        <p:nvSpPr>
          <p:cNvPr id="249" name="Google Shape;249;p31"/>
          <p:cNvSpPr txBox="1"/>
          <p:nvPr>
            <p:ph idx="1" type="body"/>
          </p:nvPr>
        </p:nvSpPr>
        <p:spPr>
          <a:xfrm>
            <a:off x="190950" y="1674875"/>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400">
                <a:solidFill>
                  <a:srgbClr val="888888"/>
                </a:solidFill>
                <a:latin typeface="Helvetica Neue Light"/>
                <a:ea typeface="Helvetica Neue Light"/>
                <a:cs typeface="Helvetica Neue Light"/>
                <a:sym typeface="Helvetica Neue Light"/>
              </a:rPr>
              <a:t>Combineer TMA Talentenanalyse met een competentiebeoordeling (0, 90 of 360 graden feedback) en zie automatisch het ontwikkelde niveau van de competenties in TMA Performance Matrix.</a:t>
            </a:r>
            <a:endParaRPr sz="1400">
              <a:solidFill>
                <a:srgbClr val="888888"/>
              </a:solidFill>
              <a:highlight>
                <a:srgbClr val="FFFFFF"/>
              </a:highlight>
            </a:endParaRPr>
          </a:p>
        </p:txBody>
      </p:sp>
      <p:pic>
        <p:nvPicPr>
          <p:cNvPr id="250" name="Google Shape;250;p31"/>
          <p:cNvPicPr preferRelativeResize="0"/>
          <p:nvPr/>
        </p:nvPicPr>
        <p:blipFill>
          <a:blip r:embed="rId3">
            <a:alphaModFix/>
          </a:blip>
          <a:stretch>
            <a:fillRect/>
          </a:stretch>
        </p:blipFill>
        <p:spPr>
          <a:xfrm>
            <a:off x="2526300" y="0"/>
            <a:ext cx="6541502" cy="5143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4" name="Shape 254"/>
        <p:cNvGrpSpPr/>
        <p:nvPr/>
      </p:nvGrpSpPr>
      <p:grpSpPr>
        <a:xfrm>
          <a:off x="0" y="0"/>
          <a:ext cx="0" cy="0"/>
          <a:chOff x="0" y="0"/>
          <a:chExt cx="0" cy="0"/>
        </a:xfrm>
      </p:grpSpPr>
      <p:sp>
        <p:nvSpPr>
          <p:cNvPr id="255" name="Google Shape;255;p32"/>
          <p:cNvSpPr/>
          <p:nvPr/>
        </p:nvSpPr>
        <p:spPr>
          <a:xfrm>
            <a:off x="3557581" y="820546"/>
            <a:ext cx="4612200" cy="294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980000"/>
              </a:solidFill>
              <a:latin typeface="Nunito Sans"/>
              <a:ea typeface="Nunito Sans"/>
              <a:cs typeface="Nunito Sans"/>
              <a:sym typeface="Nunito Sans"/>
            </a:endParaRPr>
          </a:p>
        </p:txBody>
      </p:sp>
      <p:sp>
        <p:nvSpPr>
          <p:cNvPr id="256" name="Google Shape;256;p3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7" name="Google Shape;257;p32"/>
          <p:cNvSpPr txBox="1"/>
          <p:nvPr>
            <p:ph type="title"/>
          </p:nvPr>
        </p:nvSpPr>
        <p:spPr>
          <a:xfrm>
            <a:off x="181125" y="117775"/>
            <a:ext cx="2046300" cy="149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4000">
                <a:solidFill>
                  <a:srgbClr val="5CC0C4"/>
                </a:solidFill>
                <a:latin typeface="Helvetica Neue"/>
                <a:ea typeface="Helvetica Neue"/>
                <a:cs typeface="Helvetica Neue"/>
                <a:sym typeface="Helvetica Neue"/>
              </a:rPr>
              <a:t>3</a:t>
            </a:r>
            <a:br>
              <a:rPr b="1" lang="en">
                <a:solidFill>
                  <a:srgbClr val="5CC0C4"/>
                </a:solidFill>
                <a:latin typeface="Helvetica Neue"/>
                <a:ea typeface="Helvetica Neue"/>
                <a:cs typeface="Helvetica Neue"/>
                <a:sym typeface="Helvetica Neue"/>
              </a:rPr>
            </a:br>
            <a:br>
              <a:rPr b="1" lang="en">
                <a:solidFill>
                  <a:srgbClr val="5CC0C4"/>
                </a:solidFill>
                <a:latin typeface="Helvetica Neue"/>
                <a:ea typeface="Helvetica Neue"/>
                <a:cs typeface="Helvetica Neue"/>
                <a:sym typeface="Helvetica Neue"/>
              </a:rPr>
            </a:br>
            <a:r>
              <a:rPr b="1" lang="en">
                <a:solidFill>
                  <a:srgbClr val="5CC0C4"/>
                </a:solidFill>
                <a:latin typeface="Helvetica Neue"/>
                <a:ea typeface="Helvetica Neue"/>
                <a:cs typeface="Helvetica Neue"/>
                <a:sym typeface="Helvetica Neue"/>
              </a:rPr>
              <a:t>TMA Teams</a:t>
            </a:r>
            <a:endParaRPr b="1">
              <a:solidFill>
                <a:srgbClr val="5CC0C4"/>
              </a:solidFill>
              <a:latin typeface="Helvetica Neue"/>
              <a:ea typeface="Helvetica Neue"/>
              <a:cs typeface="Helvetica Neue"/>
              <a:sym typeface="Helvetica Neue"/>
            </a:endParaRPr>
          </a:p>
        </p:txBody>
      </p:sp>
      <p:sp>
        <p:nvSpPr>
          <p:cNvPr id="258" name="Google Shape;258;p32"/>
          <p:cNvSpPr txBox="1"/>
          <p:nvPr>
            <p:ph idx="1" type="body"/>
          </p:nvPr>
        </p:nvSpPr>
        <p:spPr>
          <a:xfrm>
            <a:off x="181125" y="1741750"/>
            <a:ext cx="2046300" cy="2160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rgbClr val="888888"/>
                </a:solidFill>
                <a:latin typeface="Helvetica Neue Light"/>
                <a:ea typeface="Helvetica Neue Light"/>
                <a:cs typeface="Helvetica Neue Light"/>
                <a:sym typeface="Helvetica Neue Light"/>
              </a:rPr>
              <a:t>TMA voor  Teams meet de motivatie en talenten van uw teams.</a:t>
            </a:r>
            <a:endParaRPr>
              <a:solidFill>
                <a:srgbClr val="888888"/>
              </a:solidFill>
              <a:latin typeface="Helvetica Neue Light"/>
              <a:ea typeface="Helvetica Neue Light"/>
              <a:cs typeface="Helvetica Neue Light"/>
              <a:sym typeface="Helvetica Neue Light"/>
            </a:endParaRPr>
          </a:p>
          <a:p>
            <a:pPr indent="0" lvl="0" marL="0" rtl="0" algn="l">
              <a:spcBef>
                <a:spcPts val="600"/>
              </a:spcBef>
              <a:spcAft>
                <a:spcPts val="0"/>
              </a:spcAft>
              <a:buNone/>
            </a:pPr>
            <a:r>
              <a:rPr lang="en">
                <a:solidFill>
                  <a:srgbClr val="888888"/>
                </a:solidFill>
                <a:latin typeface="Helvetica Neue Light"/>
                <a:ea typeface="Helvetica Neue Light"/>
                <a:cs typeface="Helvetica Neue Light"/>
                <a:sym typeface="Helvetica Neue Light"/>
              </a:rPr>
              <a:t>TMA voor Teams-rapporten bieden een gemeenschappelijke taal die u helpt de sterke punten van uw team te gebruiken.</a:t>
            </a:r>
            <a:endParaRPr>
              <a:solidFill>
                <a:srgbClr val="888888"/>
              </a:solidFill>
              <a:latin typeface="Helvetica Neue Light"/>
              <a:ea typeface="Helvetica Neue Light"/>
              <a:cs typeface="Helvetica Neue Light"/>
              <a:sym typeface="Helvetica Neue Light"/>
            </a:endParaRPr>
          </a:p>
        </p:txBody>
      </p:sp>
      <p:sp>
        <p:nvSpPr>
          <p:cNvPr id="259" name="Google Shape;259;p32"/>
          <p:cNvSpPr txBox="1"/>
          <p:nvPr/>
        </p:nvSpPr>
        <p:spPr>
          <a:xfrm>
            <a:off x="181125" y="4034425"/>
            <a:ext cx="2198700" cy="3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 sz="1100" u="sng">
                <a:solidFill>
                  <a:srgbClr val="00BCD4"/>
                </a:solidFill>
                <a:hlinkClick r:id="rId4"/>
              </a:rPr>
              <a:t>https://tma.nl/nl/instrumenten/team-building/</a:t>
            </a:r>
            <a:endParaRPr sz="800">
              <a:solidFill>
                <a:srgbClr val="00BCD4"/>
              </a:solidFill>
              <a:highlight>
                <a:schemeClr val="lt1"/>
              </a:highlight>
              <a:latin typeface="Nunito Sans"/>
              <a:ea typeface="Nunito Sans"/>
              <a:cs typeface="Nunito Sans"/>
              <a:sym typeface="Nunito Sans"/>
            </a:endParaRPr>
          </a:p>
          <a:p>
            <a:pPr indent="0" lvl="0" marL="0" rtl="0" algn="l">
              <a:spcBef>
                <a:spcPts val="0"/>
              </a:spcBef>
              <a:spcAft>
                <a:spcPts val="0"/>
              </a:spcAft>
              <a:buNone/>
            </a:pPr>
            <a:r>
              <a:t/>
            </a:r>
            <a:endParaRPr>
              <a:latin typeface="Nunito Sans"/>
              <a:ea typeface="Nunito Sans"/>
              <a:cs typeface="Nunito Sans"/>
              <a:sym typeface="Nuni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3" name="Shape 263"/>
        <p:cNvGrpSpPr/>
        <p:nvPr/>
      </p:nvGrpSpPr>
      <p:grpSpPr>
        <a:xfrm>
          <a:off x="0" y="0"/>
          <a:ext cx="0" cy="0"/>
          <a:chOff x="0" y="0"/>
          <a:chExt cx="0" cy="0"/>
        </a:xfrm>
      </p:grpSpPr>
      <p:sp>
        <p:nvSpPr>
          <p:cNvPr id="264" name="Google Shape;264;p3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5" name="Google Shape;265;p33"/>
          <p:cNvSpPr txBox="1"/>
          <p:nvPr>
            <p:ph type="title"/>
          </p:nvPr>
        </p:nvSpPr>
        <p:spPr>
          <a:xfrm>
            <a:off x="168175" y="-277150"/>
            <a:ext cx="2046300" cy="13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5CC0C4"/>
                </a:solidFill>
              </a:rPr>
              <a:t>TMA Portal</a:t>
            </a:r>
            <a:endParaRPr>
              <a:solidFill>
                <a:srgbClr val="5CC0C4"/>
              </a:solidFill>
            </a:endParaRPr>
          </a:p>
        </p:txBody>
      </p:sp>
      <p:sp>
        <p:nvSpPr>
          <p:cNvPr id="266" name="Google Shape;266;p33"/>
          <p:cNvSpPr txBox="1"/>
          <p:nvPr>
            <p:ph idx="1" type="body"/>
          </p:nvPr>
        </p:nvSpPr>
        <p:spPr>
          <a:xfrm>
            <a:off x="214825" y="1135750"/>
            <a:ext cx="2199900" cy="3004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1400">
                <a:solidFill>
                  <a:srgbClr val="888888"/>
                </a:solidFill>
                <a:latin typeface="Helvetica Neue Light"/>
                <a:ea typeface="Helvetica Neue Light"/>
                <a:cs typeface="Helvetica Neue Light"/>
                <a:sym typeface="Helvetica Neue Light"/>
              </a:rPr>
              <a:t>Vind, Behoud en Ontwikkel Talent!</a:t>
            </a:r>
            <a:endParaRPr sz="1400">
              <a:solidFill>
                <a:srgbClr val="888888"/>
              </a:solidFill>
              <a:latin typeface="Helvetica Neue Light"/>
              <a:ea typeface="Helvetica Neue Light"/>
              <a:cs typeface="Helvetica Neue Light"/>
              <a:sym typeface="Helvetica Neue Light"/>
            </a:endParaRPr>
          </a:p>
          <a:p>
            <a:pPr indent="0" lvl="0" marL="0" rtl="0" algn="l">
              <a:spcBef>
                <a:spcPts val="600"/>
              </a:spcBef>
              <a:spcAft>
                <a:spcPts val="0"/>
              </a:spcAft>
              <a:buClr>
                <a:schemeClr val="dk1"/>
              </a:buClr>
              <a:buSzPts val="1100"/>
              <a:buFont typeface="Arial"/>
              <a:buNone/>
            </a:pPr>
            <a:r>
              <a:rPr lang="en" sz="1400">
                <a:solidFill>
                  <a:srgbClr val="888888"/>
                </a:solidFill>
                <a:latin typeface="Helvetica Neue Light"/>
                <a:ea typeface="Helvetica Neue Light"/>
                <a:cs typeface="Helvetica Neue Light"/>
                <a:sym typeface="Helvetica Neue Light"/>
              </a:rPr>
              <a:t>TMA verbindt organisaties met mensen en geeft inzicht in talenten, competenties, ontwikkeling en loopbaan!</a:t>
            </a:r>
            <a:endParaRPr sz="1400">
              <a:solidFill>
                <a:srgbClr val="888888"/>
              </a:solidFill>
              <a:latin typeface="Helvetica Neue Light"/>
              <a:ea typeface="Helvetica Neue Light"/>
              <a:cs typeface="Helvetica Neue Light"/>
              <a:sym typeface="Helvetica Neue Light"/>
            </a:endParaRPr>
          </a:p>
          <a:p>
            <a:pPr indent="0" lvl="0" marL="0" rtl="0" algn="l">
              <a:spcBef>
                <a:spcPts val="600"/>
              </a:spcBef>
              <a:spcAft>
                <a:spcPts val="0"/>
              </a:spcAft>
              <a:buClr>
                <a:schemeClr val="dk1"/>
              </a:buClr>
              <a:buSzPts val="1100"/>
              <a:buFont typeface="Arial"/>
              <a:buNone/>
            </a:pPr>
            <a:r>
              <a:rPr lang="en" sz="1400">
                <a:solidFill>
                  <a:srgbClr val="888888"/>
                </a:solidFill>
                <a:latin typeface="Helvetica Neue Light"/>
                <a:ea typeface="Helvetica Neue Light"/>
                <a:cs typeface="Helvetica Neue Light"/>
                <a:sym typeface="Helvetica Neue Light"/>
              </a:rPr>
              <a:t>Voor zowel groepen als individuen.</a:t>
            </a:r>
            <a:endParaRPr sz="1400">
              <a:solidFill>
                <a:srgbClr val="888888"/>
              </a:solidFill>
              <a:latin typeface="Helvetica Neue Light"/>
              <a:ea typeface="Helvetica Neue Light"/>
              <a:cs typeface="Helvetica Neue Light"/>
              <a:sym typeface="Helvetica Neue Light"/>
            </a:endParaRPr>
          </a:p>
          <a:p>
            <a:pPr indent="0" lvl="0" marL="0" rtl="0" algn="l">
              <a:spcBef>
                <a:spcPts val="600"/>
              </a:spcBef>
              <a:spcAft>
                <a:spcPts val="0"/>
              </a:spcAft>
              <a:buNone/>
            </a:pPr>
            <a:r>
              <a:t/>
            </a:r>
            <a:endParaRPr/>
          </a:p>
        </p:txBody>
      </p:sp>
      <p:sp>
        <p:nvSpPr>
          <p:cNvPr id="267" name="Google Shape;267;p33"/>
          <p:cNvSpPr txBox="1"/>
          <p:nvPr/>
        </p:nvSpPr>
        <p:spPr>
          <a:xfrm>
            <a:off x="368425" y="3888925"/>
            <a:ext cx="2046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00BCD4"/>
                </a:solidFill>
                <a:latin typeface="Nunito Sans"/>
                <a:ea typeface="Nunito Sans"/>
                <a:cs typeface="Nunito Sans"/>
                <a:sym typeface="Nunito Sans"/>
                <a:hlinkClick r:id="rId4"/>
              </a:rPr>
              <a:t>www.tma.nl</a:t>
            </a:r>
            <a:endParaRPr>
              <a:solidFill>
                <a:srgbClr val="00BCD4"/>
              </a:solidFill>
              <a:latin typeface="Nunito Sans"/>
              <a:ea typeface="Nunito Sans"/>
              <a:cs typeface="Nunito Sans"/>
              <a:sym typeface="Nuni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16"/>
          <p:cNvSpPr txBox="1"/>
          <p:nvPr>
            <p:ph type="title"/>
          </p:nvPr>
        </p:nvSpPr>
        <p:spPr>
          <a:xfrm>
            <a:off x="143100" y="114750"/>
            <a:ext cx="2229000" cy="1364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5CC0C4"/>
                </a:solidFill>
              </a:rPr>
              <a:t>TMA Methode</a:t>
            </a:r>
            <a:endParaRPr>
              <a:solidFill>
                <a:srgbClr val="5CC0C4"/>
              </a:solidFill>
            </a:endParaRPr>
          </a:p>
          <a:p>
            <a:pPr indent="0" lvl="0" marL="0" rtl="0" algn="l">
              <a:spcBef>
                <a:spcPts val="0"/>
              </a:spcBef>
              <a:spcAft>
                <a:spcPts val="0"/>
              </a:spcAft>
              <a:buNone/>
            </a:pPr>
            <a:r>
              <a:t/>
            </a:r>
            <a:endParaRPr/>
          </a:p>
        </p:txBody>
      </p:sp>
      <p:sp>
        <p:nvSpPr>
          <p:cNvPr id="104" name="Google Shape;104;p1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5" name="Google Shape;105;p16"/>
          <p:cNvSpPr txBox="1"/>
          <p:nvPr>
            <p:ph idx="1" type="body"/>
          </p:nvPr>
        </p:nvSpPr>
        <p:spPr>
          <a:xfrm>
            <a:off x="234450" y="1121675"/>
            <a:ext cx="2229000" cy="213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350">
                <a:latin typeface="Helvetica Neue Light"/>
                <a:ea typeface="Helvetica Neue Light"/>
                <a:cs typeface="Helvetica Neue Light"/>
                <a:sym typeface="Helvetica Neue Light"/>
              </a:rPr>
              <a:t>TMA Methode verbindt organisaties met medewerkers en helpt jaarlijks meer dan 200.000 mensen continue hun talenten en competenties te ontwikkelen door nieuwe inzichten te geven in talenten, competenties en ontwikkelmogelijkheden.</a:t>
            </a:r>
            <a:endParaRPr sz="1350">
              <a:latin typeface="Helvetica Neue Light"/>
              <a:ea typeface="Helvetica Neue Light"/>
              <a:cs typeface="Helvetica Neue Light"/>
              <a:sym typeface="Helvetica Neue Light"/>
            </a:endParaRPr>
          </a:p>
          <a:p>
            <a:pPr indent="0" lvl="0" marL="0" rtl="0" algn="l">
              <a:spcBef>
                <a:spcPts val="600"/>
              </a:spcBef>
              <a:spcAft>
                <a:spcPts val="0"/>
              </a:spcAft>
              <a:buNone/>
            </a:pPr>
            <a:r>
              <a:t/>
            </a:r>
            <a:endParaRPr sz="1350">
              <a:solidFill>
                <a:srgbClr val="FFFFFF"/>
              </a:solidFill>
              <a:highlight>
                <a:srgbClr val="2D353C"/>
              </a:highlight>
              <a:latin typeface="Arial"/>
              <a:ea typeface="Arial"/>
              <a:cs typeface="Arial"/>
              <a:sym typeface="Arial"/>
            </a:endParaRPr>
          </a:p>
        </p:txBody>
      </p:sp>
      <p:sp>
        <p:nvSpPr>
          <p:cNvPr id="106" name="Google Shape;106;p16"/>
          <p:cNvSpPr txBox="1"/>
          <p:nvPr/>
        </p:nvSpPr>
        <p:spPr>
          <a:xfrm>
            <a:off x="369300" y="4014675"/>
            <a:ext cx="1485900" cy="2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00BCD4"/>
              </a:solidFill>
              <a:highlight>
                <a:srgbClr val="FFFFFF"/>
              </a:highlight>
              <a:latin typeface="Nunito Sans"/>
              <a:ea typeface="Nunito Sans"/>
              <a:cs typeface="Nunito Sans"/>
              <a:sym typeface="Nuni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17"/>
          <p:cNvSpPr txBox="1"/>
          <p:nvPr>
            <p:ph type="title"/>
          </p:nvPr>
        </p:nvSpPr>
        <p:spPr>
          <a:xfrm>
            <a:off x="143100" y="600950"/>
            <a:ext cx="2229000" cy="1364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200">
                <a:solidFill>
                  <a:srgbClr val="5CC0C4"/>
                </a:solidFill>
              </a:rPr>
              <a:t>TMA Methode: </a:t>
            </a:r>
            <a:r>
              <a:rPr lang="en" sz="1800">
                <a:solidFill>
                  <a:srgbClr val="5CC0C4"/>
                </a:solidFill>
              </a:rPr>
              <a:t>Vind, Behoud en Ontwikkel Talent!</a:t>
            </a:r>
            <a:endParaRPr sz="1800">
              <a:solidFill>
                <a:srgbClr val="5CC0C4"/>
              </a:solidFill>
            </a:endParaRPr>
          </a:p>
          <a:p>
            <a:pPr indent="0" lvl="0" marL="0" rtl="0" algn="l">
              <a:spcBef>
                <a:spcPts val="0"/>
              </a:spcBef>
              <a:spcAft>
                <a:spcPts val="0"/>
              </a:spcAft>
              <a:buNone/>
            </a:pPr>
            <a:r>
              <a:t/>
            </a:r>
            <a:endParaRPr/>
          </a:p>
        </p:txBody>
      </p:sp>
      <p:sp>
        <p:nvSpPr>
          <p:cNvPr id="112" name="Google Shape;112;p1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3" name="Google Shape;113;p17"/>
          <p:cNvSpPr txBox="1"/>
          <p:nvPr>
            <p:ph idx="1" type="body"/>
          </p:nvPr>
        </p:nvSpPr>
        <p:spPr>
          <a:xfrm>
            <a:off x="234450" y="1791275"/>
            <a:ext cx="2046300" cy="2223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lang="en" sz="3600">
                <a:solidFill>
                  <a:srgbClr val="888888"/>
                </a:solidFill>
                <a:latin typeface="Helvetica Neue Light"/>
                <a:ea typeface="Helvetica Neue Light"/>
                <a:cs typeface="Helvetica Neue Light"/>
                <a:sym typeface="Helvetica Neue Light"/>
              </a:rPr>
              <a:t>“Hire for talents, train for skills”</a:t>
            </a:r>
            <a:endParaRPr sz="3600">
              <a:solidFill>
                <a:srgbClr val="888888"/>
              </a:solidFill>
              <a:latin typeface="Helvetica Neue Light"/>
              <a:ea typeface="Helvetica Neue Light"/>
              <a:cs typeface="Helvetica Neue Light"/>
              <a:sym typeface="Helvetica Neue Light"/>
            </a:endParaRPr>
          </a:p>
          <a:p>
            <a:pPr indent="0" lvl="0" marL="0" rtl="0" algn="l">
              <a:spcBef>
                <a:spcPts val="600"/>
              </a:spcBef>
              <a:spcAft>
                <a:spcPts val="0"/>
              </a:spcAft>
              <a:buNone/>
            </a:pPr>
            <a:r>
              <a:t/>
            </a:r>
            <a:endParaRPr/>
          </a:p>
        </p:txBody>
      </p:sp>
      <p:sp>
        <p:nvSpPr>
          <p:cNvPr id="114" name="Google Shape;114;p17"/>
          <p:cNvSpPr txBox="1"/>
          <p:nvPr/>
        </p:nvSpPr>
        <p:spPr>
          <a:xfrm>
            <a:off x="369300" y="4014675"/>
            <a:ext cx="1485900" cy="2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00BCD4"/>
              </a:solidFill>
              <a:highlight>
                <a:srgbClr val="FFFFFF"/>
              </a:highlight>
              <a:latin typeface="Nunito Sans"/>
              <a:ea typeface="Nunito Sans"/>
              <a:cs typeface="Nunito Sans"/>
              <a:sym typeface="Nuni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234450" y="933900"/>
            <a:ext cx="2204100" cy="13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solidFill>
                  <a:srgbClr val="5CC0C4"/>
                </a:solidFill>
              </a:rPr>
              <a:t>TMA Methode basis principes: </a:t>
            </a:r>
            <a:br>
              <a:rPr lang="en">
                <a:solidFill>
                  <a:srgbClr val="5CC0C4"/>
                </a:solidFill>
              </a:rPr>
            </a:br>
            <a:br>
              <a:rPr lang="en">
                <a:solidFill>
                  <a:srgbClr val="5CC0C4"/>
                </a:solidFill>
              </a:rPr>
            </a:br>
            <a:endParaRPr/>
          </a:p>
        </p:txBody>
      </p:sp>
      <p:sp>
        <p:nvSpPr>
          <p:cNvPr id="120" name="Google Shape;120;p1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1" name="Google Shape;121;p18"/>
          <p:cNvSpPr txBox="1"/>
          <p:nvPr>
            <p:ph idx="1" type="body"/>
          </p:nvPr>
        </p:nvSpPr>
        <p:spPr>
          <a:xfrm>
            <a:off x="234450" y="1965050"/>
            <a:ext cx="2260500" cy="213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2200">
                <a:solidFill>
                  <a:srgbClr val="888888"/>
                </a:solidFill>
                <a:latin typeface="Helvetica Neue Light"/>
                <a:ea typeface="Helvetica Neue Light"/>
                <a:cs typeface="Helvetica Neue Light"/>
                <a:sym typeface="Helvetica Neue Light"/>
              </a:rPr>
              <a:t>Bekijk de video met de 3 basis principes van Talent- en Competentie management</a:t>
            </a:r>
            <a:endParaRPr sz="2200">
              <a:solidFill>
                <a:srgbClr val="888888"/>
              </a:solidFill>
              <a:latin typeface="Helvetica Neue Light"/>
              <a:ea typeface="Helvetica Neue Light"/>
              <a:cs typeface="Helvetica Neue Light"/>
              <a:sym typeface="Helvetica Neue Light"/>
            </a:endParaRPr>
          </a:p>
          <a:p>
            <a:pPr indent="0" lvl="0" marL="0" rtl="0" algn="l">
              <a:spcBef>
                <a:spcPts val="600"/>
              </a:spcBef>
              <a:spcAft>
                <a:spcPts val="0"/>
              </a:spcAft>
              <a:buNone/>
            </a:pPr>
            <a:r>
              <a:t/>
            </a:r>
            <a:endParaRPr/>
          </a:p>
        </p:txBody>
      </p:sp>
      <p:pic>
        <p:nvPicPr>
          <p:cNvPr id="122" name="Google Shape;122;p18">
            <a:hlinkClick r:id="rId3"/>
          </p:cNvPr>
          <p:cNvPicPr preferRelativeResize="0"/>
          <p:nvPr/>
        </p:nvPicPr>
        <p:blipFill>
          <a:blip r:embed="rId4">
            <a:alphaModFix/>
          </a:blip>
          <a:stretch>
            <a:fillRect/>
          </a:stretch>
        </p:blipFill>
        <p:spPr>
          <a:xfrm>
            <a:off x="2585275" y="0"/>
            <a:ext cx="6558724" cy="5143500"/>
          </a:xfrm>
          <a:prstGeom prst="rect">
            <a:avLst/>
          </a:prstGeom>
          <a:noFill/>
          <a:ln>
            <a:noFill/>
          </a:ln>
        </p:spPr>
      </p:pic>
      <p:sp>
        <p:nvSpPr>
          <p:cNvPr id="123" name="Google Shape;123;p18"/>
          <p:cNvSpPr txBox="1"/>
          <p:nvPr/>
        </p:nvSpPr>
        <p:spPr>
          <a:xfrm>
            <a:off x="369300" y="4014675"/>
            <a:ext cx="1485900" cy="2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00BCD4"/>
              </a:solidFill>
              <a:highlight>
                <a:srgbClr val="FFFFFF"/>
              </a:highlight>
              <a:latin typeface="Nunito Sans"/>
              <a:ea typeface="Nunito Sans"/>
              <a:cs typeface="Nunito Sans"/>
              <a:sym typeface="Nuni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CCCCCC"/>
                </a:solidFill>
              </a:rPr>
              <a:t>‹#›</a:t>
            </a:fld>
            <a:endParaRPr>
              <a:solidFill>
                <a:srgbClr val="CCCCCC"/>
              </a:solidFill>
            </a:endParaRPr>
          </a:p>
        </p:txBody>
      </p:sp>
      <p:sp>
        <p:nvSpPr>
          <p:cNvPr id="129" name="Google Shape;129;p19"/>
          <p:cNvSpPr txBox="1"/>
          <p:nvPr>
            <p:ph type="title"/>
          </p:nvPr>
        </p:nvSpPr>
        <p:spPr>
          <a:xfrm>
            <a:off x="234450" y="575500"/>
            <a:ext cx="2298900" cy="334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800">
                <a:latin typeface="Helvetica Neue"/>
                <a:ea typeface="Helvetica Neue"/>
                <a:cs typeface="Helvetica Neue"/>
                <a:sym typeface="Helvetica Neue"/>
              </a:rPr>
              <a:t>Waarom TMA Methode?</a:t>
            </a:r>
            <a:endParaRPr b="1" sz="3800">
              <a:latin typeface="Helvetica Neue"/>
              <a:ea typeface="Helvetica Neue"/>
              <a:cs typeface="Helvetica Neue"/>
              <a:sym typeface="Helvetica Neue"/>
            </a:endParaRPr>
          </a:p>
        </p:txBody>
      </p:sp>
      <p:sp>
        <p:nvSpPr>
          <p:cNvPr id="130" name="Google Shape;130;p19"/>
          <p:cNvSpPr txBox="1"/>
          <p:nvPr>
            <p:ph idx="4294967295" type="ctrTitle"/>
          </p:nvPr>
        </p:nvSpPr>
        <p:spPr>
          <a:xfrm>
            <a:off x="3400100" y="545950"/>
            <a:ext cx="5539200" cy="1268700"/>
          </a:xfrm>
          <a:prstGeom prst="rect">
            <a:avLst/>
          </a:prstGeom>
          <a:solidFill>
            <a:srgbClr val="FAB400"/>
          </a:solidFill>
        </p:spPr>
        <p:txBody>
          <a:bodyPr anchorCtr="0" anchor="ctr" bIns="91425" lIns="91425" spcFirstLastPara="1" rIns="91425" wrap="square" tIns="91425">
            <a:noAutofit/>
          </a:bodyPr>
          <a:lstStyle/>
          <a:p>
            <a:pPr indent="0" lvl="0" marL="457200" rtl="0" algn="ctr">
              <a:lnSpc>
                <a:spcPct val="100000"/>
              </a:lnSpc>
              <a:spcBef>
                <a:spcPts val="600"/>
              </a:spcBef>
              <a:spcAft>
                <a:spcPts val="0"/>
              </a:spcAft>
              <a:buNone/>
            </a:pPr>
            <a:r>
              <a:rPr b="1" lang="en" sz="1800"/>
              <a:t>geïntegreerde systematiek voor strategisch talentmanagement</a:t>
            </a:r>
            <a:endParaRPr b="1" sz="1800"/>
          </a:p>
        </p:txBody>
      </p:sp>
      <p:sp>
        <p:nvSpPr>
          <p:cNvPr id="131" name="Google Shape;131;p19"/>
          <p:cNvSpPr txBox="1"/>
          <p:nvPr>
            <p:ph idx="4294967295" type="ctrTitle"/>
          </p:nvPr>
        </p:nvSpPr>
        <p:spPr>
          <a:xfrm>
            <a:off x="3400100" y="1902125"/>
            <a:ext cx="5539200" cy="1268700"/>
          </a:xfrm>
          <a:prstGeom prst="rect">
            <a:avLst/>
          </a:prstGeom>
          <a:solidFill>
            <a:srgbClr val="AFCC46"/>
          </a:solidFill>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team instrumenten, 360 graden feedback, TMA Talentenanalyses, MD trajecten, mobiliteitsvraagstukken,coaching en beroepskeuze</a:t>
            </a:r>
            <a:endParaRPr b="1" sz="1800"/>
          </a:p>
        </p:txBody>
      </p:sp>
      <p:sp>
        <p:nvSpPr>
          <p:cNvPr id="132" name="Google Shape;132;p19"/>
          <p:cNvSpPr txBox="1"/>
          <p:nvPr>
            <p:ph idx="4294967295" type="ctrTitle"/>
          </p:nvPr>
        </p:nvSpPr>
        <p:spPr>
          <a:xfrm>
            <a:off x="3400100" y="3258325"/>
            <a:ext cx="5539200" cy="1268700"/>
          </a:xfrm>
          <a:prstGeom prst="rect">
            <a:avLst/>
          </a:prstGeom>
          <a:solidFill>
            <a:srgbClr val="50B47E"/>
          </a:solidFill>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3600"/>
          </a:p>
          <a:p>
            <a:pPr indent="457200" lvl="0" marL="0" rtl="0" algn="ctr">
              <a:spcBef>
                <a:spcPts val="0"/>
              </a:spcBef>
              <a:spcAft>
                <a:spcPts val="0"/>
              </a:spcAft>
              <a:buClr>
                <a:schemeClr val="dk1"/>
              </a:buClr>
              <a:buSzPts val="1100"/>
              <a:buFont typeface="Arial"/>
              <a:buNone/>
            </a:pPr>
            <a:br>
              <a:rPr b="1" lang="en" sz="1600"/>
            </a:br>
            <a:br>
              <a:rPr b="1" lang="en" sz="1600"/>
            </a:br>
            <a:r>
              <a:rPr b="1" lang="en" sz="1800"/>
              <a:t>voor zowel groepen als individuen.</a:t>
            </a:r>
            <a:endParaRPr b="1" sz="1800"/>
          </a:p>
          <a:p>
            <a:pPr indent="457200" lvl="0" marL="0" rtl="0" algn="l">
              <a:spcBef>
                <a:spcPts val="0"/>
              </a:spcBef>
              <a:spcAft>
                <a:spcPts val="0"/>
              </a:spcAft>
              <a:buClr>
                <a:schemeClr val="dk1"/>
              </a:buClr>
              <a:buSzPts val="1100"/>
              <a:buFont typeface="Arial"/>
              <a:buNone/>
            </a:pPr>
            <a:r>
              <a:t/>
            </a:r>
            <a:endParaRPr b="1" sz="2600"/>
          </a:p>
          <a:p>
            <a:pPr indent="457200" lvl="0" marL="0" rtl="0" algn="l">
              <a:spcBef>
                <a:spcPts val="0"/>
              </a:spcBef>
              <a:spcAft>
                <a:spcPts val="0"/>
              </a:spcAft>
              <a:buClr>
                <a:schemeClr val="dk1"/>
              </a:buClr>
              <a:buSzPts val="1100"/>
              <a:buFont typeface="Arial"/>
              <a:buNone/>
            </a:pPr>
            <a:r>
              <a:t/>
            </a:r>
            <a:endParaRPr b="1" sz="2600"/>
          </a:p>
          <a:p>
            <a:pPr indent="0" lvl="0" marL="0" rtl="0" algn="l">
              <a:spcBef>
                <a:spcPts val="600"/>
              </a:spcBef>
              <a:spcAft>
                <a:spcPts val="0"/>
              </a:spcAft>
              <a:buClr>
                <a:schemeClr val="dk1"/>
              </a:buClr>
              <a:buSzPts val="1100"/>
              <a:buFont typeface="Arial"/>
              <a:buNone/>
            </a:pPr>
            <a:r>
              <a:t/>
            </a:r>
            <a:endParaRPr b="1" sz="3600"/>
          </a:p>
        </p:txBody>
      </p:sp>
      <p:sp>
        <p:nvSpPr>
          <p:cNvPr id="133" name="Google Shape;133;p19"/>
          <p:cNvSpPr txBox="1"/>
          <p:nvPr/>
        </p:nvSpPr>
        <p:spPr>
          <a:xfrm>
            <a:off x="333750" y="3916525"/>
            <a:ext cx="1992000" cy="5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Nunito Sans"/>
              <a:ea typeface="Nunito Sans"/>
              <a:cs typeface="Nunito Sans"/>
              <a:sym typeface="Nunito Sans"/>
            </a:endParaRPr>
          </a:p>
        </p:txBody>
      </p:sp>
      <p:sp>
        <p:nvSpPr>
          <p:cNvPr id="134" name="Google Shape;134;p19"/>
          <p:cNvSpPr txBox="1"/>
          <p:nvPr/>
        </p:nvSpPr>
        <p:spPr>
          <a:xfrm>
            <a:off x="333750" y="3237750"/>
            <a:ext cx="1992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Nunito Sans"/>
              <a:ea typeface="Nunito Sans"/>
              <a:cs typeface="Nunito Sans"/>
              <a:sym typeface="Nuni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140" name="Google Shape;140;p20"/>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00BCD4"/>
                </a:solidFill>
              </a:rPr>
              <a:t>TMA Talent Methode:  Positieve Psychologie</a:t>
            </a:r>
            <a:endParaRPr>
              <a:solidFill>
                <a:srgbClr val="00BCD4"/>
              </a:solidFill>
            </a:endParaRPr>
          </a:p>
        </p:txBody>
      </p:sp>
      <p:sp>
        <p:nvSpPr>
          <p:cNvPr id="141" name="Google Shape;141;p20"/>
          <p:cNvSpPr txBox="1"/>
          <p:nvPr>
            <p:ph idx="1" type="body"/>
          </p:nvPr>
        </p:nvSpPr>
        <p:spPr>
          <a:xfrm>
            <a:off x="234450" y="2004325"/>
            <a:ext cx="2046300" cy="2335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1300">
                <a:solidFill>
                  <a:schemeClr val="dk2"/>
                </a:solidFill>
                <a:latin typeface="Helvetica Neue Light"/>
                <a:ea typeface="Helvetica Neue Light"/>
                <a:cs typeface="Helvetica Neue Light"/>
                <a:sym typeface="Helvetica Neue Light"/>
              </a:rPr>
              <a:t>TMA-methode is een </a:t>
            </a:r>
            <a:r>
              <a:rPr lang="en" sz="1300" u="sng">
                <a:solidFill>
                  <a:srgbClr val="00BCD4"/>
                </a:solidFill>
                <a:latin typeface="Helvetica Neue Light"/>
                <a:ea typeface="Helvetica Neue Light"/>
                <a:cs typeface="Helvetica Neue Light"/>
                <a:sym typeface="Helvetica Neue Light"/>
                <a:hlinkClick r:id="rId3"/>
              </a:rPr>
              <a:t>positieve psychologie</a:t>
            </a:r>
            <a:r>
              <a:rPr lang="en" sz="1300">
                <a:solidFill>
                  <a:srgbClr val="00BCD4"/>
                </a:solidFill>
                <a:latin typeface="Helvetica Neue Light"/>
                <a:ea typeface="Helvetica Neue Light"/>
                <a:cs typeface="Helvetica Neue Light"/>
                <a:sym typeface="Helvetica Neue Light"/>
              </a:rPr>
              <a:t> </a:t>
            </a:r>
            <a:r>
              <a:rPr lang="en" sz="1300">
                <a:solidFill>
                  <a:schemeClr val="dk2"/>
                </a:solidFill>
                <a:latin typeface="Helvetica Neue Light"/>
                <a:ea typeface="Helvetica Neue Light"/>
                <a:cs typeface="Helvetica Neue Light"/>
                <a:sym typeface="Helvetica Neue Light"/>
              </a:rPr>
              <a:t>methode gebaseerd op </a:t>
            </a:r>
            <a:r>
              <a:rPr lang="en" sz="1300" u="sng">
                <a:solidFill>
                  <a:srgbClr val="00BCD4"/>
                </a:solidFill>
                <a:latin typeface="Helvetica Neue Light"/>
                <a:ea typeface="Helvetica Neue Light"/>
                <a:cs typeface="Helvetica Neue Light"/>
                <a:sym typeface="Helvetica Neue Light"/>
                <a:hlinkClick r:id="rId4"/>
              </a:rPr>
              <a:t>22 drijfveren</a:t>
            </a:r>
            <a:r>
              <a:rPr lang="en" sz="1300">
                <a:solidFill>
                  <a:srgbClr val="00BCD4"/>
                </a:solidFill>
                <a:latin typeface="Helvetica Neue Light"/>
                <a:ea typeface="Helvetica Neue Light"/>
                <a:cs typeface="Helvetica Neue Light"/>
                <a:sym typeface="Helvetica Neue Light"/>
              </a:rPr>
              <a:t> </a:t>
            </a:r>
            <a:r>
              <a:rPr lang="en" sz="1300">
                <a:solidFill>
                  <a:schemeClr val="dk2"/>
                </a:solidFill>
                <a:latin typeface="Helvetica Neue Light"/>
                <a:ea typeface="Helvetica Neue Light"/>
                <a:cs typeface="Helvetica Neue Light"/>
                <a:sym typeface="Helvetica Neue Light"/>
              </a:rPr>
              <a:t>en 44 talenten die de basis vormen voor de </a:t>
            </a:r>
            <a:r>
              <a:rPr lang="en" sz="1300" u="sng">
                <a:solidFill>
                  <a:srgbClr val="00BCD4"/>
                </a:solidFill>
                <a:latin typeface="Helvetica Neue Light"/>
                <a:ea typeface="Helvetica Neue Light"/>
                <a:cs typeface="Helvetica Neue Light"/>
                <a:sym typeface="Helvetica Neue Light"/>
                <a:hlinkClick r:id="rId5"/>
              </a:rPr>
              <a:t>53 TMA-competenties.</a:t>
            </a:r>
            <a:br>
              <a:rPr lang="en" sz="1300">
                <a:solidFill>
                  <a:schemeClr val="dk2"/>
                </a:solidFill>
                <a:latin typeface="Helvetica Neue Light"/>
                <a:ea typeface="Helvetica Neue Light"/>
                <a:cs typeface="Helvetica Neue Light"/>
                <a:sym typeface="Helvetica Neue Light"/>
              </a:rPr>
            </a:br>
            <a:r>
              <a:rPr lang="en" sz="1100">
                <a:solidFill>
                  <a:schemeClr val="dk2"/>
                </a:solidFill>
                <a:latin typeface="Helvetica Neue Light"/>
                <a:ea typeface="Helvetica Neue Light"/>
                <a:cs typeface="Helvetica Neue Light"/>
                <a:sym typeface="Helvetica Neue Light"/>
              </a:rPr>
              <a:t>Voorbeeld drijfveer “Sociale Empathie”.</a:t>
            </a:r>
            <a:endParaRPr/>
          </a:p>
        </p:txBody>
      </p:sp>
      <p:sp>
        <p:nvSpPr>
          <p:cNvPr id="142" name="Google Shape;142;p20"/>
          <p:cNvSpPr txBox="1"/>
          <p:nvPr/>
        </p:nvSpPr>
        <p:spPr>
          <a:xfrm>
            <a:off x="234450" y="4017200"/>
            <a:ext cx="2398500" cy="45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 sz="1200">
                <a:solidFill>
                  <a:srgbClr val="00BCD4"/>
                </a:solidFill>
                <a:highlight>
                  <a:srgbClr val="FFFFFF"/>
                </a:highlight>
                <a:latin typeface="Helvetica Neue Light"/>
                <a:ea typeface="Helvetica Neue Light"/>
                <a:cs typeface="Helvetica Neue Light"/>
                <a:sym typeface="Helvetica Neue Light"/>
              </a:rPr>
              <a:t>Weinig empathie is “Feitelijk”</a:t>
            </a:r>
            <a:br>
              <a:rPr lang="en" sz="1200">
                <a:solidFill>
                  <a:srgbClr val="00BCD4"/>
                </a:solidFill>
                <a:highlight>
                  <a:srgbClr val="FFFFFF"/>
                </a:highlight>
                <a:latin typeface="Helvetica Neue Light"/>
                <a:ea typeface="Helvetica Neue Light"/>
                <a:cs typeface="Helvetica Neue Light"/>
                <a:sym typeface="Helvetica Neue Light"/>
              </a:rPr>
            </a:br>
            <a:r>
              <a:rPr lang="en" sz="1200">
                <a:solidFill>
                  <a:srgbClr val="00BCD4"/>
                </a:solidFill>
                <a:highlight>
                  <a:srgbClr val="FFFFFF"/>
                </a:highlight>
                <a:latin typeface="Helvetica Neue Light"/>
                <a:ea typeface="Helvetica Neue Light"/>
                <a:cs typeface="Helvetica Neue Light"/>
                <a:sym typeface="Helvetica Neue Light"/>
              </a:rPr>
              <a:t>Veel empathie is “Inlevend”</a:t>
            </a:r>
            <a:endParaRPr sz="1200">
              <a:solidFill>
                <a:srgbClr val="00BCD4"/>
              </a:solidFill>
              <a:highlight>
                <a:srgbClr val="FFFFFF"/>
              </a:highlight>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latin typeface="Nunito Sans"/>
              <a:ea typeface="Nunito Sans"/>
              <a:cs typeface="Nunito Sans"/>
              <a:sym typeface="Nunito Sans"/>
            </a:endParaRPr>
          </a:p>
        </p:txBody>
      </p:sp>
      <p:pic>
        <p:nvPicPr>
          <p:cNvPr id="143" name="Google Shape;143;p20"/>
          <p:cNvPicPr preferRelativeResize="0"/>
          <p:nvPr/>
        </p:nvPicPr>
        <p:blipFill>
          <a:blip r:embed="rId6">
            <a:alphaModFix/>
          </a:blip>
          <a:stretch>
            <a:fillRect/>
          </a:stretch>
        </p:blipFill>
        <p:spPr>
          <a:xfrm>
            <a:off x="2778588" y="1222325"/>
            <a:ext cx="2902501" cy="2898324"/>
          </a:xfrm>
          <a:prstGeom prst="rect">
            <a:avLst/>
          </a:prstGeom>
          <a:noFill/>
          <a:ln>
            <a:noFill/>
          </a:ln>
        </p:spPr>
      </p:pic>
      <p:pic>
        <p:nvPicPr>
          <p:cNvPr id="144" name="Google Shape;144;p20"/>
          <p:cNvPicPr preferRelativeResize="0"/>
          <p:nvPr/>
        </p:nvPicPr>
        <p:blipFill>
          <a:blip r:embed="rId7">
            <a:alphaModFix/>
          </a:blip>
          <a:stretch>
            <a:fillRect/>
          </a:stretch>
        </p:blipFill>
        <p:spPr>
          <a:xfrm>
            <a:off x="6178925" y="1222325"/>
            <a:ext cx="2801001" cy="2898325"/>
          </a:xfrm>
          <a:prstGeom prst="rect">
            <a:avLst/>
          </a:prstGeom>
          <a:noFill/>
          <a:ln>
            <a:noFill/>
          </a:ln>
        </p:spPr>
      </p:pic>
      <p:sp>
        <p:nvSpPr>
          <p:cNvPr id="145" name="Google Shape;145;p20"/>
          <p:cNvSpPr txBox="1"/>
          <p:nvPr/>
        </p:nvSpPr>
        <p:spPr>
          <a:xfrm>
            <a:off x="3093625" y="362600"/>
            <a:ext cx="2238000" cy="51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latin typeface="Helvetica Neue Light"/>
                <a:ea typeface="Helvetica Neue Light"/>
                <a:cs typeface="Helvetica Neue Light"/>
                <a:sym typeface="Helvetica Neue Light"/>
              </a:rPr>
              <a:t>Feitelijk</a:t>
            </a:r>
            <a:endParaRPr sz="3200">
              <a:solidFill>
                <a:schemeClr val="lt1"/>
              </a:solidFill>
              <a:latin typeface="Helvetica Neue Light"/>
              <a:ea typeface="Helvetica Neue Light"/>
              <a:cs typeface="Helvetica Neue Light"/>
              <a:sym typeface="Helvetica Neue Light"/>
            </a:endParaRPr>
          </a:p>
        </p:txBody>
      </p:sp>
      <p:sp>
        <p:nvSpPr>
          <p:cNvPr id="146" name="Google Shape;146;p20"/>
          <p:cNvSpPr txBox="1"/>
          <p:nvPr/>
        </p:nvSpPr>
        <p:spPr>
          <a:xfrm>
            <a:off x="6648000" y="409625"/>
            <a:ext cx="2200200" cy="6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FFFFFF"/>
                </a:solidFill>
                <a:latin typeface="Helvetica Neue Light"/>
                <a:ea typeface="Helvetica Neue Light"/>
                <a:cs typeface="Helvetica Neue Light"/>
                <a:sym typeface="Helvetica Neue Light"/>
              </a:rPr>
              <a:t>Inlevend</a:t>
            </a:r>
            <a:endParaRPr sz="3200">
              <a:solidFill>
                <a:srgbClr val="FFFFFF"/>
              </a:solidFill>
              <a:latin typeface="Helvetica Neue Light"/>
              <a:ea typeface="Helvetica Neue Light"/>
              <a:cs typeface="Helvetica Neue Light"/>
              <a:sym typeface="Helvetica Neue Light"/>
            </a:endParaRPr>
          </a:p>
        </p:txBody>
      </p:sp>
      <p:sp>
        <p:nvSpPr>
          <p:cNvPr id="147" name="Google Shape;147;p20"/>
          <p:cNvSpPr txBox="1"/>
          <p:nvPr/>
        </p:nvSpPr>
        <p:spPr>
          <a:xfrm>
            <a:off x="3413225" y="4195875"/>
            <a:ext cx="5472600" cy="7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lt1"/>
                </a:solidFill>
                <a:latin typeface="Helvetica Neue Light"/>
                <a:ea typeface="Helvetica Neue Light"/>
                <a:cs typeface="Helvetica Neue Light"/>
                <a:sym typeface="Helvetica Neue Light"/>
              </a:rPr>
              <a:t>Drijfveer Sociale Empathie</a:t>
            </a:r>
            <a:endParaRPr sz="3200">
              <a:solidFill>
                <a:schemeClr val="lt1"/>
              </a:solidFill>
              <a:latin typeface="Helvetica Neue Light"/>
              <a:ea typeface="Helvetica Neue Light"/>
              <a:cs typeface="Helvetica Neue Light"/>
              <a:sym typeface="Helvetica Neu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153" name="Google Shape;153;p21"/>
          <p:cNvSpPr txBox="1"/>
          <p:nvPr>
            <p:ph type="title"/>
          </p:nvPr>
        </p:nvSpPr>
        <p:spPr>
          <a:xfrm>
            <a:off x="166775" y="327375"/>
            <a:ext cx="2046300" cy="1364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00BCD4"/>
                </a:solidFill>
              </a:rPr>
              <a:t>TMA Talent Management Methode: </a:t>
            </a:r>
            <a:endParaRPr>
              <a:solidFill>
                <a:srgbClr val="00BCD4"/>
              </a:solidFill>
            </a:endParaRPr>
          </a:p>
        </p:txBody>
      </p:sp>
      <p:sp>
        <p:nvSpPr>
          <p:cNvPr id="154" name="Google Shape;154;p21"/>
          <p:cNvSpPr txBox="1"/>
          <p:nvPr>
            <p:ph idx="1" type="body"/>
          </p:nvPr>
        </p:nvSpPr>
        <p:spPr>
          <a:xfrm>
            <a:off x="0" y="1921425"/>
            <a:ext cx="2193900" cy="161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br>
              <a:rPr lang="en">
                <a:solidFill>
                  <a:schemeClr val="dk2"/>
                </a:solidFill>
                <a:latin typeface="Helvetica Neue Light"/>
                <a:ea typeface="Helvetica Neue Light"/>
                <a:cs typeface="Helvetica Neue Light"/>
                <a:sym typeface="Helvetica Neue Light"/>
              </a:rPr>
            </a:br>
            <a:br>
              <a:rPr lang="en">
                <a:solidFill>
                  <a:schemeClr val="dk2"/>
                </a:solidFill>
                <a:latin typeface="Helvetica Neue Light"/>
                <a:ea typeface="Helvetica Neue Light"/>
                <a:cs typeface="Helvetica Neue Light"/>
                <a:sym typeface="Helvetica Neue Light"/>
              </a:rPr>
            </a:br>
            <a:br>
              <a:rPr lang="en">
                <a:solidFill>
                  <a:schemeClr val="dk2"/>
                </a:solidFill>
                <a:latin typeface="Helvetica Neue Light"/>
                <a:ea typeface="Helvetica Neue Light"/>
                <a:cs typeface="Helvetica Neue Light"/>
                <a:sym typeface="Helvetica Neue Light"/>
              </a:rPr>
            </a:br>
            <a:br>
              <a:rPr lang="en">
                <a:solidFill>
                  <a:schemeClr val="dk2"/>
                </a:solidFill>
                <a:latin typeface="Helvetica Neue Light"/>
                <a:ea typeface="Helvetica Neue Light"/>
                <a:cs typeface="Helvetica Neue Light"/>
                <a:sym typeface="Helvetica Neue Light"/>
              </a:rPr>
            </a:br>
            <a:br>
              <a:rPr lang="en">
                <a:solidFill>
                  <a:schemeClr val="dk2"/>
                </a:solidFill>
                <a:latin typeface="Helvetica Neue Light"/>
                <a:ea typeface="Helvetica Neue Light"/>
                <a:cs typeface="Helvetica Neue Light"/>
                <a:sym typeface="Helvetica Neue Light"/>
              </a:rPr>
            </a:br>
            <a:br>
              <a:rPr lang="en">
                <a:solidFill>
                  <a:schemeClr val="dk2"/>
                </a:solidFill>
                <a:latin typeface="Helvetica Neue Light"/>
                <a:ea typeface="Helvetica Neue Light"/>
                <a:cs typeface="Helvetica Neue Light"/>
                <a:sym typeface="Helvetica Neue Light"/>
              </a:rPr>
            </a:br>
            <a:br>
              <a:rPr lang="en">
                <a:solidFill>
                  <a:schemeClr val="dk2"/>
                </a:solidFill>
                <a:latin typeface="Helvetica Neue Light"/>
                <a:ea typeface="Helvetica Neue Light"/>
                <a:cs typeface="Helvetica Neue Light"/>
                <a:sym typeface="Helvetica Neue Light"/>
              </a:rPr>
            </a:br>
            <a:br>
              <a:rPr lang="en">
                <a:solidFill>
                  <a:schemeClr val="dk2"/>
                </a:solidFill>
                <a:latin typeface="Helvetica Neue Light"/>
                <a:ea typeface="Helvetica Neue Light"/>
                <a:cs typeface="Helvetica Neue Light"/>
                <a:sym typeface="Helvetica Neue Light"/>
              </a:rPr>
            </a:br>
            <a:br>
              <a:rPr lang="en">
                <a:solidFill>
                  <a:schemeClr val="dk2"/>
                </a:solidFill>
                <a:latin typeface="Helvetica Neue Light"/>
                <a:ea typeface="Helvetica Neue Light"/>
                <a:cs typeface="Helvetica Neue Light"/>
                <a:sym typeface="Helvetica Neue Light"/>
              </a:rPr>
            </a:br>
            <a:endParaRPr>
              <a:solidFill>
                <a:schemeClr val="dk2"/>
              </a:solidFill>
              <a:latin typeface="Helvetica Neue Light"/>
              <a:ea typeface="Helvetica Neue Light"/>
              <a:cs typeface="Helvetica Neue Light"/>
              <a:sym typeface="Helvetica Neue Light"/>
            </a:endParaRPr>
          </a:p>
          <a:p>
            <a:pPr indent="0" lvl="0" marL="0" rtl="0" algn="l">
              <a:spcBef>
                <a:spcPts val="600"/>
              </a:spcBef>
              <a:spcAft>
                <a:spcPts val="0"/>
              </a:spcAft>
              <a:buNone/>
            </a:pPr>
            <a:r>
              <a:t/>
            </a:r>
            <a:endParaRPr/>
          </a:p>
        </p:txBody>
      </p:sp>
      <p:sp>
        <p:nvSpPr>
          <p:cNvPr id="155" name="Google Shape;155;p21"/>
          <p:cNvSpPr txBox="1"/>
          <p:nvPr/>
        </p:nvSpPr>
        <p:spPr>
          <a:xfrm>
            <a:off x="440075" y="3896375"/>
            <a:ext cx="1773000" cy="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t/>
            </a:r>
            <a:endParaRPr sz="900">
              <a:latin typeface="Nunito Sans"/>
              <a:ea typeface="Nunito Sans"/>
              <a:cs typeface="Nunito Sans"/>
              <a:sym typeface="Nunito Sans"/>
            </a:endParaRPr>
          </a:p>
        </p:txBody>
      </p:sp>
      <p:sp>
        <p:nvSpPr>
          <p:cNvPr id="156" name="Google Shape;156;p21"/>
          <p:cNvSpPr txBox="1"/>
          <p:nvPr/>
        </p:nvSpPr>
        <p:spPr>
          <a:xfrm>
            <a:off x="152025" y="1792300"/>
            <a:ext cx="2193900" cy="15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700">
              <a:solidFill>
                <a:srgbClr val="00BCD4"/>
              </a:solidFill>
              <a:latin typeface="Helvetica Neue Light"/>
              <a:ea typeface="Helvetica Neue Light"/>
              <a:cs typeface="Helvetica Neue Light"/>
              <a:sym typeface="Helvetica Neue Light"/>
            </a:endParaRPr>
          </a:p>
          <a:p>
            <a:pPr indent="0" lvl="0" marL="0" rtl="0" algn="ctr">
              <a:spcBef>
                <a:spcPts val="0"/>
              </a:spcBef>
              <a:spcAft>
                <a:spcPts val="0"/>
              </a:spcAft>
              <a:buNone/>
            </a:pPr>
            <a:r>
              <a:rPr lang="en" sz="2700">
                <a:solidFill>
                  <a:srgbClr val="00BCD4"/>
                </a:solidFill>
                <a:latin typeface="Helvetica Neue Light"/>
                <a:ea typeface="Helvetica Neue Light"/>
                <a:cs typeface="Helvetica Neue Light"/>
                <a:sym typeface="Helvetica Neue Light"/>
              </a:rPr>
              <a:t>Positivie Psychologie</a:t>
            </a:r>
            <a:endParaRPr sz="2700">
              <a:solidFill>
                <a:srgbClr val="00BCD4"/>
              </a:solidFill>
              <a:latin typeface="Helvetica Neue Light"/>
              <a:ea typeface="Helvetica Neue Light"/>
              <a:cs typeface="Helvetica Neue Light"/>
              <a:sym typeface="Helvetica Neue Light"/>
            </a:endParaRPr>
          </a:p>
          <a:p>
            <a:pPr indent="0" lvl="0" marL="0" rtl="0" algn="ctr">
              <a:spcBef>
                <a:spcPts val="0"/>
              </a:spcBef>
              <a:spcAft>
                <a:spcPts val="0"/>
              </a:spcAft>
              <a:buNone/>
            </a:pPr>
            <a:r>
              <a:rPr lang="en" sz="2700">
                <a:solidFill>
                  <a:srgbClr val="00BCD4"/>
                </a:solidFill>
                <a:latin typeface="Helvetica Neue Light"/>
                <a:ea typeface="Helvetica Neue Light"/>
                <a:cs typeface="Helvetica Neue Light"/>
                <a:sym typeface="Helvetica Neue Light"/>
              </a:rPr>
              <a:t>Methode</a:t>
            </a:r>
            <a:endParaRPr sz="2700">
              <a:solidFill>
                <a:srgbClr val="00BCD4"/>
              </a:solidFill>
              <a:latin typeface="Helvetica Neue Light"/>
              <a:ea typeface="Helvetica Neue Light"/>
              <a:cs typeface="Helvetica Neue Light"/>
              <a:sym typeface="Helvetica Neue Light"/>
            </a:endParaRPr>
          </a:p>
        </p:txBody>
      </p:sp>
      <p:pic>
        <p:nvPicPr>
          <p:cNvPr id="157" name="Google Shape;157;p21"/>
          <p:cNvPicPr preferRelativeResize="0"/>
          <p:nvPr/>
        </p:nvPicPr>
        <p:blipFill>
          <a:blip r:embed="rId3">
            <a:alphaModFix/>
          </a:blip>
          <a:stretch>
            <a:fillRect/>
          </a:stretch>
        </p:blipFill>
        <p:spPr>
          <a:xfrm>
            <a:off x="2498325" y="0"/>
            <a:ext cx="6645674"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366900" y="2044925"/>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TMA Method </a:t>
            </a:r>
            <a:endParaRPr/>
          </a:p>
          <a:p>
            <a:pPr indent="0" lvl="0" marL="0" rtl="0" algn="l">
              <a:spcBef>
                <a:spcPts val="0"/>
              </a:spcBef>
              <a:spcAft>
                <a:spcPts val="0"/>
              </a:spcAft>
              <a:buNone/>
            </a:pPr>
            <a:r>
              <a:rPr lang="en"/>
              <a:t>Overview</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3" name="Google Shape;163;p22"/>
          <p:cNvSpPr txBox="1"/>
          <p:nvPr>
            <p:ph idx="1" type="body"/>
          </p:nvPr>
        </p:nvSpPr>
        <p:spPr>
          <a:xfrm>
            <a:off x="3161200" y="1126450"/>
            <a:ext cx="4984500" cy="335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800">
                <a:latin typeface="Helvetica Neue"/>
                <a:ea typeface="Helvetica Neue"/>
                <a:cs typeface="Helvetica Neue"/>
                <a:sym typeface="Helvetica Neue"/>
              </a:rPr>
              <a:t>1. TMA voor medewerkers en individuen</a:t>
            </a:r>
            <a:endParaRPr b="1" sz="1800">
              <a:latin typeface="Helvetica Neue"/>
              <a:ea typeface="Helvetica Neue"/>
              <a:cs typeface="Helvetica Neue"/>
              <a:sym typeface="Helvetica Neue"/>
            </a:endParaRPr>
          </a:p>
          <a:p>
            <a:pPr indent="0" lvl="0" marL="0" rtl="0" algn="l">
              <a:spcBef>
                <a:spcPts val="600"/>
              </a:spcBef>
              <a:spcAft>
                <a:spcPts val="0"/>
              </a:spcAft>
              <a:buNone/>
            </a:pPr>
            <a:r>
              <a:t/>
            </a:r>
            <a:endParaRPr b="1" sz="1800">
              <a:latin typeface="Helvetica Neue"/>
              <a:ea typeface="Helvetica Neue"/>
              <a:cs typeface="Helvetica Neue"/>
              <a:sym typeface="Helvetica Neue"/>
            </a:endParaRPr>
          </a:p>
          <a:p>
            <a:pPr indent="0" lvl="0" marL="0" rtl="0" algn="l">
              <a:spcBef>
                <a:spcPts val="600"/>
              </a:spcBef>
              <a:spcAft>
                <a:spcPts val="0"/>
              </a:spcAft>
              <a:buNone/>
            </a:pPr>
            <a:r>
              <a:rPr b="1" lang="en" sz="1800">
                <a:solidFill>
                  <a:schemeClr val="dk2"/>
                </a:solidFill>
                <a:latin typeface="Helvetica Neue"/>
                <a:ea typeface="Helvetica Neue"/>
                <a:cs typeface="Helvetica Neue"/>
                <a:sym typeface="Helvetica Neue"/>
              </a:rPr>
              <a:t>2. TMA voor organisaties</a:t>
            </a:r>
            <a:endParaRPr b="1" sz="1800">
              <a:solidFill>
                <a:schemeClr val="dk2"/>
              </a:solidFill>
              <a:latin typeface="Helvetica Neue"/>
              <a:ea typeface="Helvetica Neue"/>
              <a:cs typeface="Helvetica Neue"/>
              <a:sym typeface="Helvetica Neue"/>
            </a:endParaRPr>
          </a:p>
          <a:p>
            <a:pPr indent="0" lvl="0" marL="0" rtl="0" algn="l">
              <a:spcBef>
                <a:spcPts val="600"/>
              </a:spcBef>
              <a:spcAft>
                <a:spcPts val="0"/>
              </a:spcAft>
              <a:buNone/>
            </a:pPr>
            <a:r>
              <a:t/>
            </a:r>
            <a:endParaRPr b="1" sz="1800">
              <a:solidFill>
                <a:schemeClr val="dk2"/>
              </a:solidFill>
              <a:latin typeface="Helvetica Neue"/>
              <a:ea typeface="Helvetica Neue"/>
              <a:cs typeface="Helvetica Neue"/>
              <a:sym typeface="Helvetica Neue"/>
            </a:endParaRPr>
          </a:p>
          <a:p>
            <a:pPr indent="0" lvl="0" marL="0" rtl="0" algn="l">
              <a:spcBef>
                <a:spcPts val="600"/>
              </a:spcBef>
              <a:spcAft>
                <a:spcPts val="0"/>
              </a:spcAft>
              <a:buNone/>
            </a:pPr>
            <a:r>
              <a:rPr b="1" lang="en" sz="1800">
                <a:solidFill>
                  <a:schemeClr val="dk2"/>
                </a:solidFill>
                <a:latin typeface="Helvetica Neue"/>
                <a:ea typeface="Helvetica Neue"/>
                <a:cs typeface="Helvetica Neue"/>
                <a:sym typeface="Helvetica Neue"/>
              </a:rPr>
              <a:t>3. TMA voor teams</a:t>
            </a:r>
            <a:endParaRPr b="1" sz="1800">
              <a:solidFill>
                <a:schemeClr val="dk2"/>
              </a:solidFill>
              <a:latin typeface="Helvetica Neue"/>
              <a:ea typeface="Helvetica Neue"/>
              <a:cs typeface="Helvetica Neue"/>
              <a:sym typeface="Helvetica Neue"/>
            </a:endParaRPr>
          </a:p>
          <a:p>
            <a:pPr indent="0" lvl="0" marL="0" rtl="0" algn="l">
              <a:spcBef>
                <a:spcPts val="600"/>
              </a:spcBef>
              <a:spcAft>
                <a:spcPts val="0"/>
              </a:spcAft>
              <a:buClr>
                <a:schemeClr val="dk1"/>
              </a:buClr>
              <a:buSzPts val="1100"/>
              <a:buFont typeface="Arial"/>
              <a:buNone/>
            </a:pPr>
            <a:r>
              <a:t/>
            </a:r>
            <a:endParaRPr b="1" sz="1200">
              <a:solidFill>
                <a:schemeClr val="dk2"/>
              </a:solidFill>
              <a:latin typeface="Helvetica Neue"/>
              <a:ea typeface="Helvetica Neue"/>
              <a:cs typeface="Helvetica Neue"/>
              <a:sym typeface="Helvetica Neue"/>
            </a:endParaRPr>
          </a:p>
          <a:p>
            <a:pPr indent="0" lvl="0" marL="0" rtl="0" algn="l">
              <a:spcBef>
                <a:spcPts val="600"/>
              </a:spcBef>
              <a:spcAft>
                <a:spcPts val="0"/>
              </a:spcAft>
              <a:buNone/>
            </a:pPr>
            <a:r>
              <a:rPr lang="en" sz="1300">
                <a:solidFill>
                  <a:srgbClr val="888888"/>
                </a:solidFill>
                <a:latin typeface="Helvetica Neue Light"/>
                <a:ea typeface="Helvetica Neue Light"/>
                <a:cs typeface="Helvetica Neue Light"/>
                <a:sym typeface="Helvetica Neue Light"/>
              </a:rPr>
              <a:t>.</a:t>
            </a:r>
            <a:br>
              <a:rPr lang="en" sz="1300">
                <a:solidFill>
                  <a:srgbClr val="888888"/>
                </a:solidFill>
                <a:latin typeface="Helvetica Neue Light"/>
                <a:ea typeface="Helvetica Neue Light"/>
                <a:cs typeface="Helvetica Neue Light"/>
                <a:sym typeface="Helvetica Neue Light"/>
              </a:rPr>
            </a:br>
            <a:br>
              <a:rPr lang="en" sz="1300">
                <a:solidFill>
                  <a:srgbClr val="888888"/>
                </a:solidFill>
                <a:latin typeface="Helvetica Neue Light"/>
                <a:ea typeface="Helvetica Neue Light"/>
                <a:cs typeface="Helvetica Neue Light"/>
                <a:sym typeface="Helvetica Neue Light"/>
              </a:rPr>
            </a:br>
            <a:endParaRPr sz="1300">
              <a:solidFill>
                <a:srgbClr val="888888"/>
              </a:solidFill>
              <a:latin typeface="Helvetica Neue Light"/>
              <a:ea typeface="Helvetica Neue Light"/>
              <a:cs typeface="Helvetica Neue Light"/>
              <a:sym typeface="Helvetica Neue Light"/>
            </a:endParaRPr>
          </a:p>
        </p:txBody>
      </p:sp>
      <p:sp>
        <p:nvSpPr>
          <p:cNvPr id="164" name="Google Shape;164;p22"/>
          <p:cNvSpPr txBox="1"/>
          <p:nvPr>
            <p:ph idx="2" type="body"/>
          </p:nvPr>
        </p:nvSpPr>
        <p:spPr>
          <a:xfrm>
            <a:off x="4951002" y="1126450"/>
            <a:ext cx="1789800" cy="335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b="1" sz="1200">
              <a:latin typeface="Helvetica Neue"/>
              <a:ea typeface="Helvetica Neue"/>
              <a:cs typeface="Helvetica Neue"/>
              <a:sym typeface="Helvetica Neue"/>
            </a:endParaRPr>
          </a:p>
          <a:p>
            <a:pPr indent="0" lvl="0" marL="0" rtl="0" algn="l">
              <a:spcBef>
                <a:spcPts val="600"/>
              </a:spcBef>
              <a:spcAft>
                <a:spcPts val="0"/>
              </a:spcAft>
              <a:buClr>
                <a:schemeClr val="dk1"/>
              </a:buClr>
              <a:buSzPts val="1100"/>
              <a:buFont typeface="Arial"/>
              <a:buNone/>
            </a:pPr>
            <a:br>
              <a:rPr lang="en" sz="1300">
                <a:solidFill>
                  <a:srgbClr val="888888"/>
                </a:solidFill>
                <a:highlight>
                  <a:schemeClr val="lt1"/>
                </a:highlight>
                <a:latin typeface="Helvetica Neue Light"/>
                <a:ea typeface="Helvetica Neue Light"/>
                <a:cs typeface="Helvetica Neue Light"/>
                <a:sym typeface="Helvetica Neue Light"/>
              </a:rPr>
            </a:br>
            <a:endParaRPr sz="1300">
              <a:latin typeface="Helvetica Neue Light"/>
              <a:ea typeface="Helvetica Neue Light"/>
              <a:cs typeface="Helvetica Neue Light"/>
              <a:sym typeface="Helvetica Neue Light"/>
            </a:endParaRPr>
          </a:p>
        </p:txBody>
      </p:sp>
      <p:sp>
        <p:nvSpPr>
          <p:cNvPr id="165" name="Google Shape;165;p22"/>
          <p:cNvSpPr txBox="1"/>
          <p:nvPr>
            <p:ph idx="3" type="body"/>
          </p:nvPr>
        </p:nvSpPr>
        <p:spPr>
          <a:xfrm>
            <a:off x="6832679" y="1126450"/>
            <a:ext cx="1789800" cy="335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br>
              <a:rPr lang="en" sz="1300">
                <a:latin typeface="Helvetica Neue Light"/>
                <a:ea typeface="Helvetica Neue Light"/>
                <a:cs typeface="Helvetica Neue Light"/>
                <a:sym typeface="Helvetica Neue Light"/>
              </a:rPr>
            </a:br>
            <a:br>
              <a:rPr lang="en" sz="1300">
                <a:latin typeface="Helvetica Neue Light"/>
                <a:ea typeface="Helvetica Neue Light"/>
                <a:cs typeface="Helvetica Neue Light"/>
                <a:sym typeface="Helvetica Neue Light"/>
              </a:rPr>
            </a:br>
            <a:endParaRPr sz="1300">
              <a:latin typeface="Helvetica Neue Light"/>
              <a:ea typeface="Helvetica Neue Light"/>
              <a:cs typeface="Helvetica Neue Light"/>
              <a:sym typeface="Helvetica Neue Light"/>
            </a:endParaRPr>
          </a:p>
          <a:p>
            <a:pPr indent="0" lvl="0" marL="0" rtl="0" algn="l">
              <a:spcBef>
                <a:spcPts val="600"/>
              </a:spcBef>
              <a:spcAft>
                <a:spcPts val="0"/>
              </a:spcAft>
              <a:buNone/>
            </a:pPr>
            <a:r>
              <a:t/>
            </a:r>
            <a:endParaRPr sz="1300">
              <a:latin typeface="Helvetica Neue Light"/>
              <a:ea typeface="Helvetica Neue Light"/>
              <a:cs typeface="Helvetica Neue Light"/>
              <a:sym typeface="Helvetica Neue Light"/>
            </a:endParaRPr>
          </a:p>
          <a:p>
            <a:pPr indent="0" lvl="0" marL="0" rtl="0" algn="l">
              <a:spcBef>
                <a:spcPts val="600"/>
              </a:spcBef>
              <a:spcAft>
                <a:spcPts val="0"/>
              </a:spcAft>
              <a:buNone/>
            </a:pPr>
            <a:r>
              <a:t/>
            </a:r>
            <a:endParaRPr/>
          </a:p>
        </p:txBody>
      </p:sp>
      <p:sp>
        <p:nvSpPr>
          <p:cNvPr id="166" name="Google Shape;166;p2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3"/>
          <p:cNvSpPr txBox="1"/>
          <p:nvPr>
            <p:ph type="title"/>
          </p:nvPr>
        </p:nvSpPr>
        <p:spPr>
          <a:xfrm>
            <a:off x="234450" y="575500"/>
            <a:ext cx="2229300" cy="398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latin typeface="Helvetica Neue"/>
                <a:ea typeface="Helvetica Neue"/>
                <a:cs typeface="Helvetica Neue"/>
                <a:sym typeface="Helvetica Neue"/>
              </a:rPr>
              <a:t>1</a:t>
            </a:r>
            <a:br>
              <a:rPr lang="en"/>
            </a:br>
            <a:br>
              <a:rPr lang="en"/>
            </a:br>
            <a:br>
              <a:rPr lang="en"/>
            </a:br>
            <a:r>
              <a:rPr b="1" lang="en">
                <a:latin typeface="Helvetica Neue"/>
                <a:ea typeface="Helvetica Neue"/>
                <a:cs typeface="Helvetica Neue"/>
                <a:sym typeface="Helvetica Neue"/>
              </a:rPr>
              <a:t>TMA voor medewerkers en individuen</a:t>
            </a:r>
            <a:endParaRPr b="1">
              <a:latin typeface="Helvetica Neue"/>
              <a:ea typeface="Helvetica Neue"/>
              <a:cs typeface="Helvetica Neue"/>
              <a:sym typeface="Helvetica Neue"/>
            </a:endParaRPr>
          </a:p>
        </p:txBody>
      </p:sp>
      <p:sp>
        <p:nvSpPr>
          <p:cNvPr id="172" name="Google Shape;172;p23"/>
          <p:cNvSpPr txBox="1"/>
          <p:nvPr>
            <p:ph idx="1" type="body"/>
          </p:nvPr>
        </p:nvSpPr>
        <p:spPr>
          <a:xfrm>
            <a:off x="3069325" y="1126450"/>
            <a:ext cx="1789800" cy="335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200">
                <a:latin typeface="Helvetica Neue"/>
                <a:ea typeface="Helvetica Neue"/>
                <a:cs typeface="Helvetica Neue"/>
                <a:sym typeface="Helvetica Neue"/>
              </a:rPr>
              <a:t>Selectie en recruitment</a:t>
            </a:r>
            <a:endParaRPr b="1" sz="1200">
              <a:latin typeface="Helvetica Neue"/>
              <a:ea typeface="Helvetica Neue"/>
              <a:cs typeface="Helvetica Neue"/>
              <a:sym typeface="Helvetica Neue"/>
            </a:endParaRPr>
          </a:p>
          <a:p>
            <a:pPr indent="0" lvl="0" marL="0" rtl="0" algn="l">
              <a:spcBef>
                <a:spcPts val="600"/>
              </a:spcBef>
              <a:spcAft>
                <a:spcPts val="0"/>
              </a:spcAft>
              <a:buClr>
                <a:schemeClr val="dk1"/>
              </a:buClr>
              <a:buSzPts val="1100"/>
              <a:buFont typeface="Arial"/>
              <a:buNone/>
            </a:pPr>
            <a:r>
              <a:rPr b="1" lang="en" sz="1300">
                <a:solidFill>
                  <a:srgbClr val="888888"/>
                </a:solidFill>
                <a:highlight>
                  <a:schemeClr val="lt1"/>
                </a:highlight>
                <a:latin typeface="Helvetica Neue"/>
                <a:ea typeface="Helvetica Neue"/>
                <a:cs typeface="Helvetica Neue"/>
                <a:sym typeface="Helvetica Neue"/>
              </a:rPr>
              <a:t>TMA Talentenanalyse </a:t>
            </a:r>
            <a:r>
              <a:rPr lang="en" sz="1300">
                <a:solidFill>
                  <a:srgbClr val="888888"/>
                </a:solidFill>
                <a:highlight>
                  <a:schemeClr val="lt1"/>
                </a:highlight>
                <a:latin typeface="Helvetica Neue Light"/>
                <a:ea typeface="Helvetica Neue Light"/>
                <a:cs typeface="Helvetica Neue Light"/>
                <a:sym typeface="Helvetica Neue Light"/>
              </a:rPr>
              <a:t>voorspelt op basis van positieve psychologie of mensen slagen of passen in uw functies. De Talentenanalyse is positief, niet veroordelend en biedt alle inzicht in talenten en beste carrièremogelijkheden.</a:t>
            </a:r>
            <a:endParaRPr sz="1300">
              <a:solidFill>
                <a:srgbClr val="888888"/>
              </a:solidFill>
              <a:latin typeface="Helvetica Neue Light"/>
              <a:ea typeface="Helvetica Neue Light"/>
              <a:cs typeface="Helvetica Neue Light"/>
              <a:sym typeface="Helvetica Neue Light"/>
            </a:endParaRPr>
          </a:p>
        </p:txBody>
      </p:sp>
      <p:sp>
        <p:nvSpPr>
          <p:cNvPr id="173" name="Google Shape;173;p23"/>
          <p:cNvSpPr txBox="1"/>
          <p:nvPr>
            <p:ph idx="2" type="body"/>
          </p:nvPr>
        </p:nvSpPr>
        <p:spPr>
          <a:xfrm>
            <a:off x="4859125" y="1126450"/>
            <a:ext cx="1973400" cy="335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200">
                <a:latin typeface="Helvetica Neue"/>
                <a:ea typeface="Helvetica Neue"/>
                <a:cs typeface="Helvetica Neue"/>
                <a:sym typeface="Helvetica Neue"/>
              </a:rPr>
              <a:t>Loopbaanadvies en persoonlijke ontwikkeling</a:t>
            </a:r>
            <a:endParaRPr b="1" sz="1200">
              <a:latin typeface="Helvetica Neue"/>
              <a:ea typeface="Helvetica Neue"/>
              <a:cs typeface="Helvetica Neue"/>
              <a:sym typeface="Helvetica Neue"/>
            </a:endParaRPr>
          </a:p>
          <a:p>
            <a:pPr indent="0" lvl="0" marL="0" rtl="0" algn="l">
              <a:spcBef>
                <a:spcPts val="600"/>
              </a:spcBef>
              <a:spcAft>
                <a:spcPts val="0"/>
              </a:spcAft>
              <a:buNone/>
            </a:pPr>
            <a:r>
              <a:rPr lang="en" sz="1300">
                <a:solidFill>
                  <a:srgbClr val="888888"/>
                </a:solidFill>
                <a:latin typeface="Helvetica Neue Light"/>
                <a:ea typeface="Helvetica Neue Light"/>
                <a:cs typeface="Helvetica Neue Light"/>
                <a:sym typeface="Helvetica Neue Light"/>
              </a:rPr>
              <a:t>Help uw kandidaten met het kiezen van een andere richting. Via de </a:t>
            </a:r>
            <a:r>
              <a:rPr b="1" lang="en" sz="1300">
                <a:solidFill>
                  <a:srgbClr val="888888"/>
                </a:solidFill>
                <a:latin typeface="Helvetica Neue"/>
                <a:ea typeface="Helvetica Neue"/>
                <a:cs typeface="Helvetica Neue"/>
                <a:sym typeface="Helvetica Neue"/>
              </a:rPr>
              <a:t>TMA Talentenanalyse</a:t>
            </a:r>
            <a:r>
              <a:rPr lang="en" sz="1300">
                <a:solidFill>
                  <a:srgbClr val="888888"/>
                </a:solidFill>
                <a:latin typeface="Helvetica Neue Light"/>
                <a:ea typeface="Helvetica Neue Light"/>
                <a:cs typeface="Helvetica Neue Light"/>
                <a:sym typeface="Helvetica Neue Light"/>
              </a:rPr>
              <a:t>, de </a:t>
            </a:r>
            <a:r>
              <a:rPr b="1" lang="en" sz="1300">
                <a:solidFill>
                  <a:srgbClr val="888888"/>
                </a:solidFill>
                <a:latin typeface="Helvetica Neue"/>
                <a:ea typeface="Helvetica Neue"/>
                <a:cs typeface="Helvetica Neue"/>
                <a:sym typeface="Helvetica Neue"/>
              </a:rPr>
              <a:t>Beroepskeuzetest</a:t>
            </a:r>
            <a:r>
              <a:rPr lang="en" sz="1300">
                <a:solidFill>
                  <a:srgbClr val="888888"/>
                </a:solidFill>
                <a:latin typeface="Helvetica Neue Light"/>
                <a:ea typeface="Helvetica Neue Light"/>
                <a:cs typeface="Helvetica Neue Light"/>
                <a:sym typeface="Helvetica Neue Light"/>
              </a:rPr>
              <a:t> en de </a:t>
            </a:r>
            <a:r>
              <a:rPr b="1" lang="en" sz="1300">
                <a:solidFill>
                  <a:srgbClr val="888888"/>
                </a:solidFill>
                <a:latin typeface="Helvetica Neue"/>
                <a:ea typeface="Helvetica Neue"/>
                <a:cs typeface="Helvetica Neue"/>
                <a:sym typeface="Helvetica Neue"/>
              </a:rPr>
              <a:t>TMA Career Coach</a:t>
            </a:r>
            <a:r>
              <a:rPr lang="en" sz="1300">
                <a:solidFill>
                  <a:srgbClr val="888888"/>
                </a:solidFill>
                <a:latin typeface="Helvetica Neue Light"/>
                <a:ea typeface="Helvetica Neue Light"/>
                <a:cs typeface="Helvetica Neue Light"/>
                <a:sym typeface="Helvetica Neue Light"/>
              </a:rPr>
              <a:t> krijgt u snel duidelijk waar de talenten, interesses en vooral vacatures voor uw kandidaten zijn.</a:t>
            </a:r>
            <a:endParaRPr sz="1300">
              <a:solidFill>
                <a:srgbClr val="888888"/>
              </a:solidFill>
              <a:latin typeface="Helvetica Neue Light"/>
              <a:ea typeface="Helvetica Neue Light"/>
              <a:cs typeface="Helvetica Neue Light"/>
              <a:sym typeface="Helvetica Neue Light"/>
            </a:endParaRPr>
          </a:p>
          <a:p>
            <a:pPr indent="0" lvl="0" marL="0" rtl="0" algn="l">
              <a:spcBef>
                <a:spcPts val="600"/>
              </a:spcBef>
              <a:spcAft>
                <a:spcPts val="0"/>
              </a:spcAft>
              <a:buClr>
                <a:schemeClr val="dk1"/>
              </a:buClr>
              <a:buSzPts val="1100"/>
              <a:buFont typeface="Arial"/>
              <a:buNone/>
            </a:pPr>
            <a:r>
              <a:t/>
            </a:r>
            <a:endParaRPr sz="1300">
              <a:solidFill>
                <a:srgbClr val="00BCD4"/>
              </a:solidFill>
              <a:latin typeface="Helvetica Neue Light"/>
              <a:ea typeface="Helvetica Neue Light"/>
              <a:cs typeface="Helvetica Neue Light"/>
              <a:sym typeface="Helvetica Neue Light"/>
            </a:endParaRPr>
          </a:p>
          <a:p>
            <a:pPr indent="0" lvl="0" marL="0" rtl="0" algn="l">
              <a:spcBef>
                <a:spcPts val="600"/>
              </a:spcBef>
              <a:spcAft>
                <a:spcPts val="0"/>
              </a:spcAft>
              <a:buNone/>
            </a:pPr>
            <a:r>
              <a:t/>
            </a:r>
            <a:endParaRPr sz="1300">
              <a:solidFill>
                <a:srgbClr val="888888"/>
              </a:solidFill>
              <a:highlight>
                <a:srgbClr val="FFFFFF"/>
              </a:highlight>
              <a:latin typeface="Helvetica Neue Light"/>
              <a:ea typeface="Helvetica Neue Light"/>
              <a:cs typeface="Helvetica Neue Light"/>
              <a:sym typeface="Helvetica Neue Light"/>
            </a:endParaRPr>
          </a:p>
        </p:txBody>
      </p:sp>
      <p:sp>
        <p:nvSpPr>
          <p:cNvPr id="174" name="Google Shape;174;p23"/>
          <p:cNvSpPr txBox="1"/>
          <p:nvPr>
            <p:ph idx="3" type="body"/>
          </p:nvPr>
        </p:nvSpPr>
        <p:spPr>
          <a:xfrm>
            <a:off x="6832599" y="1202800"/>
            <a:ext cx="2060100" cy="335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200">
                <a:solidFill>
                  <a:schemeClr val="dk2"/>
                </a:solidFill>
                <a:latin typeface="Helvetica Neue"/>
                <a:ea typeface="Helvetica Neue"/>
                <a:cs typeface="Helvetica Neue"/>
                <a:sym typeface="Helvetica Neue"/>
              </a:rPr>
              <a:t>360 graden feedback</a:t>
            </a:r>
            <a:endParaRPr b="1" sz="1200">
              <a:latin typeface="Helvetica Neue"/>
              <a:ea typeface="Helvetica Neue"/>
              <a:cs typeface="Helvetica Neue"/>
              <a:sym typeface="Helvetica Neue"/>
            </a:endParaRPr>
          </a:p>
          <a:p>
            <a:pPr indent="0" lvl="0" marL="0" rtl="0" algn="l">
              <a:spcBef>
                <a:spcPts val="600"/>
              </a:spcBef>
              <a:spcAft>
                <a:spcPts val="0"/>
              </a:spcAft>
              <a:buNone/>
            </a:pPr>
            <a:r>
              <a:rPr b="1" lang="en" sz="1300">
                <a:solidFill>
                  <a:srgbClr val="888888"/>
                </a:solidFill>
                <a:latin typeface="Helvetica Neue"/>
                <a:ea typeface="Helvetica Neue"/>
                <a:cs typeface="Helvetica Neue"/>
                <a:sym typeface="Helvetica Neue"/>
              </a:rPr>
              <a:t>TMA 360 Graden Feedback </a:t>
            </a:r>
            <a:r>
              <a:rPr lang="en" sz="1300">
                <a:solidFill>
                  <a:srgbClr val="888888"/>
                </a:solidFill>
                <a:latin typeface="Helvetica Neue Light"/>
                <a:ea typeface="Helvetica Neue Light"/>
                <a:cs typeface="Helvetica Neue Light"/>
                <a:sym typeface="Helvetica Neue Light"/>
              </a:rPr>
              <a:t>leidt tot concrete ontwikkelingsresultaten en wordt gebruikt voor functioneringsgesprekken, training en opleiding, managementontwikkeling en loopbaanbegeleiding.</a:t>
            </a:r>
            <a:endParaRPr/>
          </a:p>
        </p:txBody>
      </p:sp>
      <p:sp>
        <p:nvSpPr>
          <p:cNvPr id="175" name="Google Shape;175;p2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lyss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